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810" r:id="rId1"/>
  </p:sldMasterIdLst>
  <p:sldIdLst>
    <p:sldId id="278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7462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934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932188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5113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789895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52593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2816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77955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11/22/2022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141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767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8764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43764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6838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6774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0378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7641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4150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6380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  <p:sldLayoutId id="2147483822" r:id="rId12"/>
    <p:sldLayoutId id="2147483823" r:id="rId13"/>
    <p:sldLayoutId id="2147483824" r:id="rId14"/>
    <p:sldLayoutId id="2147483825" r:id="rId15"/>
    <p:sldLayoutId id="2147483826" r:id="rId16"/>
    <p:sldLayoutId id="214748382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5.png"/><Relationship Id="rId7" Type="http://schemas.openxmlformats.org/officeDocument/2006/relationships/image" Target="../media/image2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edu.tatar.ru/nsav/dou292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71600" y="2564661"/>
            <a:ext cx="5715000" cy="1728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ts val="905"/>
              </a:spcBef>
            </a:pPr>
            <a:r>
              <a:rPr lang="ru-RU" sz="2000" b="1" dirty="0">
                <a:solidFill>
                  <a:srgbClr val="9A3C00"/>
                </a:solidFill>
                <a:latin typeface="Georgia"/>
                <a:cs typeface="Georgia"/>
              </a:rPr>
              <a:t>К</a:t>
            </a:r>
            <a:r>
              <a:rPr lang="ru-RU" b="1" dirty="0">
                <a:solidFill>
                  <a:srgbClr val="9A3C00"/>
                </a:solidFill>
                <a:latin typeface="Georgia"/>
                <a:cs typeface="Georgia"/>
              </a:rPr>
              <a:t>РАТКАЯ</a:t>
            </a:r>
            <a:r>
              <a:rPr lang="ru-RU" b="1" spc="145" dirty="0">
                <a:solidFill>
                  <a:srgbClr val="9A3C00"/>
                </a:solidFill>
                <a:latin typeface="Georgia"/>
                <a:cs typeface="Georgia"/>
              </a:rPr>
              <a:t> </a:t>
            </a:r>
            <a:r>
              <a:rPr lang="ru-RU" b="1" dirty="0">
                <a:solidFill>
                  <a:srgbClr val="9A3C00"/>
                </a:solidFill>
                <a:latin typeface="Georgia"/>
                <a:cs typeface="Georgia"/>
              </a:rPr>
              <a:t>ПРЕЗЕНТАЦИЯ</a:t>
            </a:r>
            <a:endParaRPr lang="ru-RU" dirty="0">
              <a:latin typeface="Georgia"/>
              <a:cs typeface="Georgia"/>
            </a:endParaRPr>
          </a:p>
          <a:p>
            <a:pPr marL="12700" marR="5080" algn="ctr">
              <a:lnSpc>
                <a:spcPts val="3840"/>
              </a:lnSpc>
              <a:spcBef>
                <a:spcPts val="130"/>
              </a:spcBef>
            </a:pPr>
            <a:r>
              <a:rPr lang="ru-RU" b="1" dirty="0">
                <a:solidFill>
                  <a:srgbClr val="9A3C00"/>
                </a:solidFill>
                <a:latin typeface="Georgia"/>
                <a:cs typeface="Georgia"/>
              </a:rPr>
              <a:t>ОСНОВНОЙ</a:t>
            </a:r>
            <a:r>
              <a:rPr lang="ru-RU" b="1" spc="190" dirty="0">
                <a:solidFill>
                  <a:srgbClr val="9A3C00"/>
                </a:solidFill>
                <a:latin typeface="Georgia"/>
                <a:cs typeface="Georgia"/>
              </a:rPr>
              <a:t> </a:t>
            </a:r>
            <a:r>
              <a:rPr lang="ru-RU" b="1" dirty="0">
                <a:solidFill>
                  <a:srgbClr val="9A3C00"/>
                </a:solidFill>
                <a:latin typeface="Georgia"/>
                <a:cs typeface="Georgia"/>
              </a:rPr>
              <a:t>ОБРАЗОВАТЕЛЬНОЙ </a:t>
            </a:r>
            <a:r>
              <a:rPr lang="ru-RU" b="1" spc="-635" dirty="0">
                <a:solidFill>
                  <a:srgbClr val="9A3C00"/>
                </a:solidFill>
                <a:latin typeface="Georgia"/>
                <a:cs typeface="Georgia"/>
              </a:rPr>
              <a:t> </a:t>
            </a:r>
            <a:r>
              <a:rPr lang="ru-RU" b="1" dirty="0">
                <a:solidFill>
                  <a:srgbClr val="9A3C00"/>
                </a:solidFill>
                <a:latin typeface="Georgia"/>
                <a:cs typeface="Georgia"/>
              </a:rPr>
              <a:t>ПРОГРАММЫ</a:t>
            </a:r>
            <a:r>
              <a:rPr lang="ru-RU" b="1" spc="195" dirty="0">
                <a:solidFill>
                  <a:srgbClr val="9A3C00"/>
                </a:solidFill>
                <a:latin typeface="Georgia"/>
                <a:cs typeface="Georgia"/>
              </a:rPr>
              <a:t> </a:t>
            </a:r>
            <a:r>
              <a:rPr lang="ru-RU" b="1" dirty="0">
                <a:solidFill>
                  <a:srgbClr val="9A3C00"/>
                </a:solidFill>
                <a:latin typeface="Georgia"/>
                <a:cs typeface="Georgia"/>
              </a:rPr>
              <a:t>ДОШКОЛЬНОГО</a:t>
            </a:r>
            <a:endParaRPr lang="ru-RU" dirty="0">
              <a:latin typeface="Georgia"/>
              <a:cs typeface="Georgia"/>
            </a:endParaRPr>
          </a:p>
          <a:p>
            <a:pPr algn="ctr">
              <a:lnSpc>
                <a:spcPct val="100000"/>
              </a:lnSpc>
              <a:spcBef>
                <a:spcPts val="525"/>
              </a:spcBef>
            </a:pPr>
            <a:r>
              <a:rPr lang="ru-RU" b="1" dirty="0">
                <a:solidFill>
                  <a:srgbClr val="9A3C00"/>
                </a:solidFill>
                <a:latin typeface="Georgia"/>
                <a:cs typeface="Georgia"/>
              </a:rPr>
              <a:t>ОБРАЗОВАНИЯ</a:t>
            </a:r>
            <a:endParaRPr lang="ru-RU" dirty="0">
              <a:latin typeface="Georgia"/>
              <a:cs typeface="Georgia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68569" y="381000"/>
            <a:ext cx="6553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ts val="905"/>
              </a:spcBef>
            </a:pPr>
            <a:r>
              <a:rPr lang="ru-RU" sz="1200" b="1" i="1" dirty="0" smtClean="0">
                <a:solidFill>
                  <a:srgbClr val="9A3C00"/>
                </a:solidFill>
                <a:latin typeface="Georgia"/>
                <a:cs typeface="Georgia"/>
              </a:rPr>
              <a:t>Муниципальное автономное дошкольное образовательное учреждение «Детский сад №292 комбинированного вида» Ново-</a:t>
            </a:r>
            <a:r>
              <a:rPr lang="ru-RU" sz="1200" b="1" i="1" dirty="0">
                <a:solidFill>
                  <a:srgbClr val="9A3C00"/>
                </a:solidFill>
                <a:latin typeface="Georgia"/>
                <a:cs typeface="Georgia"/>
              </a:rPr>
              <a:t>С</a:t>
            </a:r>
            <a:r>
              <a:rPr lang="ru-RU" sz="1200" b="1" i="1" dirty="0" smtClean="0">
                <a:solidFill>
                  <a:srgbClr val="9A3C00"/>
                </a:solidFill>
                <a:latin typeface="Georgia"/>
                <a:cs typeface="Georgia"/>
              </a:rPr>
              <a:t>авиновского района</a:t>
            </a:r>
            <a:r>
              <a:rPr lang="ru-RU" sz="1200" i="1" dirty="0" smtClean="0">
                <a:latin typeface="Georgia"/>
                <a:cs typeface="Georgia"/>
              </a:rPr>
              <a:t> </a:t>
            </a:r>
            <a:endParaRPr lang="ru-RU" sz="1200" b="1" i="1" dirty="0" smtClean="0">
              <a:solidFill>
                <a:srgbClr val="9A3C00"/>
              </a:solidFill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3751401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3014" y="482853"/>
            <a:ext cx="7918450" cy="5375910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286385" marR="5080" indent="-274320" algn="just">
              <a:lnSpc>
                <a:spcPct val="80100"/>
              </a:lnSpc>
              <a:spcBef>
                <a:spcPts val="455"/>
              </a:spcBef>
              <a:buClr>
                <a:srgbClr val="FD8537"/>
              </a:buClr>
              <a:buSzPct val="70000"/>
              <a:buFont typeface="Wingdings"/>
              <a:buChar char=""/>
              <a:tabLst>
                <a:tab pos="287020" algn="l"/>
              </a:tabLst>
            </a:pPr>
            <a:r>
              <a:rPr sz="1500" b="1" spc="-10" dirty="0">
                <a:solidFill>
                  <a:srgbClr val="006FC0"/>
                </a:solidFill>
                <a:latin typeface="Arial"/>
                <a:cs typeface="Arial"/>
              </a:rPr>
              <a:t>Ребенок способен </a:t>
            </a:r>
            <a:r>
              <a:rPr sz="1500" b="1" dirty="0">
                <a:solidFill>
                  <a:srgbClr val="006FC0"/>
                </a:solidFill>
                <a:latin typeface="Arial"/>
                <a:cs typeface="Arial"/>
              </a:rPr>
              <a:t>к </a:t>
            </a:r>
            <a:r>
              <a:rPr sz="1500" b="1" spc="-15" dirty="0">
                <a:solidFill>
                  <a:srgbClr val="006FC0"/>
                </a:solidFill>
                <a:latin typeface="Arial"/>
                <a:cs typeface="Arial"/>
              </a:rPr>
              <a:t>волевым </a:t>
            </a:r>
            <a:r>
              <a:rPr sz="1500" b="1" spc="-10" dirty="0">
                <a:solidFill>
                  <a:srgbClr val="006FC0"/>
                </a:solidFill>
                <a:latin typeface="Arial"/>
                <a:cs typeface="Arial"/>
              </a:rPr>
              <a:t>усилиям, </a:t>
            </a:r>
            <a:r>
              <a:rPr sz="1500" b="1" spc="-20" dirty="0">
                <a:solidFill>
                  <a:srgbClr val="006FC0"/>
                </a:solidFill>
                <a:latin typeface="Arial"/>
                <a:cs typeface="Arial"/>
              </a:rPr>
              <a:t>может </a:t>
            </a:r>
            <a:r>
              <a:rPr sz="1500" b="1" spc="-10" dirty="0">
                <a:solidFill>
                  <a:srgbClr val="006FC0"/>
                </a:solidFill>
                <a:latin typeface="Arial"/>
                <a:cs typeface="Arial"/>
              </a:rPr>
              <a:t>следовать </a:t>
            </a:r>
            <a:r>
              <a:rPr sz="1500" b="1" spc="-5" dirty="0">
                <a:solidFill>
                  <a:srgbClr val="006FC0"/>
                </a:solidFill>
                <a:latin typeface="Arial"/>
                <a:cs typeface="Arial"/>
              </a:rPr>
              <a:t>социальным </a:t>
            </a:r>
            <a:r>
              <a:rPr sz="1500" b="1" spc="-10" dirty="0">
                <a:solidFill>
                  <a:srgbClr val="006FC0"/>
                </a:solidFill>
                <a:latin typeface="Arial"/>
                <a:cs typeface="Arial"/>
              </a:rPr>
              <a:t>нормам </a:t>
            </a:r>
            <a:r>
              <a:rPr sz="1500" b="1" spc="-5" dirty="0">
                <a:solidFill>
                  <a:srgbClr val="006FC0"/>
                </a:solidFill>
                <a:latin typeface="Arial"/>
                <a:cs typeface="Arial"/>
              </a:rPr>
              <a:t> поведения </a:t>
            </a:r>
            <a:r>
              <a:rPr sz="1500" b="1" dirty="0">
                <a:solidFill>
                  <a:srgbClr val="006FC0"/>
                </a:solidFill>
                <a:latin typeface="Arial"/>
                <a:cs typeface="Arial"/>
              </a:rPr>
              <a:t>и </a:t>
            </a:r>
            <a:r>
              <a:rPr sz="1500" b="1" spc="-5" dirty="0">
                <a:solidFill>
                  <a:srgbClr val="006FC0"/>
                </a:solidFill>
                <a:latin typeface="Arial"/>
                <a:cs typeface="Arial"/>
              </a:rPr>
              <a:t>правилам </a:t>
            </a:r>
            <a:r>
              <a:rPr sz="1500" b="1" dirty="0">
                <a:solidFill>
                  <a:srgbClr val="006FC0"/>
                </a:solidFill>
                <a:latin typeface="Arial"/>
                <a:cs typeface="Arial"/>
              </a:rPr>
              <a:t>в </a:t>
            </a:r>
            <a:r>
              <a:rPr sz="1500" b="1" spc="-5" dirty="0">
                <a:solidFill>
                  <a:srgbClr val="006FC0"/>
                </a:solidFill>
                <a:latin typeface="Arial"/>
                <a:cs typeface="Arial"/>
              </a:rPr>
              <a:t>разных </a:t>
            </a:r>
            <a:r>
              <a:rPr sz="1500" b="1" dirty="0">
                <a:solidFill>
                  <a:srgbClr val="006FC0"/>
                </a:solidFill>
                <a:latin typeface="Arial"/>
                <a:cs typeface="Arial"/>
              </a:rPr>
              <a:t>видах </a:t>
            </a:r>
            <a:r>
              <a:rPr sz="1500" b="1" spc="-10" dirty="0">
                <a:solidFill>
                  <a:srgbClr val="006FC0"/>
                </a:solidFill>
                <a:latin typeface="Arial"/>
                <a:cs typeface="Arial"/>
              </a:rPr>
              <a:t>деятельности, </a:t>
            </a:r>
            <a:r>
              <a:rPr sz="1500" b="1" spc="-15" dirty="0">
                <a:solidFill>
                  <a:srgbClr val="006FC0"/>
                </a:solidFill>
                <a:latin typeface="Arial"/>
                <a:cs typeface="Arial"/>
              </a:rPr>
              <a:t>во </a:t>
            </a:r>
            <a:r>
              <a:rPr sz="1500" b="1" spc="-10" dirty="0">
                <a:solidFill>
                  <a:srgbClr val="006FC0"/>
                </a:solidFill>
                <a:latin typeface="Arial"/>
                <a:cs typeface="Arial"/>
              </a:rPr>
              <a:t>взаимоотношениях </a:t>
            </a:r>
            <a:r>
              <a:rPr sz="1500" b="1" spc="5" dirty="0">
                <a:solidFill>
                  <a:srgbClr val="006FC0"/>
                </a:solidFill>
                <a:latin typeface="Arial"/>
                <a:cs typeface="Arial"/>
              </a:rPr>
              <a:t>со </a:t>
            </a:r>
            <a:r>
              <a:rPr sz="1500" b="1" spc="-40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006FC0"/>
                </a:solidFill>
                <a:latin typeface="Arial"/>
                <a:cs typeface="Arial"/>
              </a:rPr>
              <a:t>взрослыми </a:t>
            </a:r>
            <a:r>
              <a:rPr sz="1500" b="1" dirty="0">
                <a:solidFill>
                  <a:srgbClr val="006FC0"/>
                </a:solidFill>
                <a:latin typeface="Arial"/>
                <a:cs typeface="Arial"/>
              </a:rPr>
              <a:t>и </a:t>
            </a:r>
            <a:r>
              <a:rPr sz="1500" b="1" spc="-5" dirty="0">
                <a:solidFill>
                  <a:srgbClr val="006FC0"/>
                </a:solidFill>
                <a:latin typeface="Arial"/>
                <a:cs typeface="Arial"/>
              </a:rPr>
              <a:t>сверстниками, </a:t>
            </a:r>
            <a:r>
              <a:rPr sz="1500" b="1" spc="-20" dirty="0">
                <a:solidFill>
                  <a:srgbClr val="006FC0"/>
                </a:solidFill>
                <a:latin typeface="Arial"/>
                <a:cs typeface="Arial"/>
              </a:rPr>
              <a:t>может </a:t>
            </a:r>
            <a:r>
              <a:rPr sz="1500" b="1" spc="-15" dirty="0">
                <a:solidFill>
                  <a:srgbClr val="006FC0"/>
                </a:solidFill>
                <a:latin typeface="Arial"/>
                <a:cs typeface="Arial"/>
              </a:rPr>
              <a:t>соблюдать </a:t>
            </a:r>
            <a:r>
              <a:rPr sz="1500" b="1" spc="-5" dirty="0">
                <a:solidFill>
                  <a:srgbClr val="006FC0"/>
                </a:solidFill>
                <a:latin typeface="Arial"/>
                <a:cs typeface="Arial"/>
              </a:rPr>
              <a:t>правила </a:t>
            </a:r>
            <a:r>
              <a:rPr sz="1500" b="1" spc="-10" dirty="0">
                <a:solidFill>
                  <a:srgbClr val="006FC0"/>
                </a:solidFill>
                <a:latin typeface="Arial"/>
                <a:cs typeface="Arial"/>
              </a:rPr>
              <a:t>безопасного </a:t>
            </a:r>
            <a:r>
              <a:rPr sz="1500" b="1" spc="-5" dirty="0">
                <a:solidFill>
                  <a:srgbClr val="006FC0"/>
                </a:solidFill>
                <a:latin typeface="Arial"/>
                <a:cs typeface="Arial"/>
              </a:rPr>
              <a:t>поведения </a:t>
            </a:r>
            <a:r>
              <a:rPr sz="1500" b="1" dirty="0">
                <a:solidFill>
                  <a:srgbClr val="006FC0"/>
                </a:solidFill>
                <a:latin typeface="Arial"/>
                <a:cs typeface="Arial"/>
              </a:rPr>
              <a:t> и</a:t>
            </a:r>
            <a:r>
              <a:rPr sz="1500" b="1" spc="-1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006FC0"/>
                </a:solidFill>
                <a:latin typeface="Arial"/>
                <a:cs typeface="Arial"/>
              </a:rPr>
              <a:t>навыки</a:t>
            </a:r>
            <a:r>
              <a:rPr sz="1500" b="1" spc="-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spc="-5" dirty="0">
                <a:solidFill>
                  <a:srgbClr val="006FC0"/>
                </a:solidFill>
                <a:latin typeface="Arial"/>
                <a:cs typeface="Arial"/>
              </a:rPr>
              <a:t>личной</a:t>
            </a:r>
            <a:r>
              <a:rPr sz="1500" b="1" spc="-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006FC0"/>
                </a:solidFill>
                <a:latin typeface="Arial"/>
                <a:cs typeface="Arial"/>
              </a:rPr>
              <a:t>гигиены.</a:t>
            </a:r>
            <a:endParaRPr sz="1500">
              <a:latin typeface="Arial"/>
              <a:cs typeface="Arial"/>
            </a:endParaRPr>
          </a:p>
          <a:p>
            <a:pPr marL="287020" indent="-274320" algn="just">
              <a:lnSpc>
                <a:spcPts val="1260"/>
              </a:lnSpc>
              <a:buClr>
                <a:srgbClr val="FD8537"/>
              </a:buClr>
              <a:buSzPct val="70000"/>
              <a:buFont typeface="Wingdings"/>
              <a:buChar char=""/>
              <a:tabLst>
                <a:tab pos="287020" algn="l"/>
              </a:tabLst>
            </a:pPr>
            <a:r>
              <a:rPr sz="1500" b="1" spc="-15" dirty="0">
                <a:latin typeface="Arial"/>
                <a:cs typeface="Arial"/>
              </a:rPr>
              <a:t>Проявляет</a:t>
            </a:r>
            <a:r>
              <a:rPr sz="1500" b="1" dirty="0">
                <a:latin typeface="Arial"/>
                <a:cs typeface="Arial"/>
              </a:rPr>
              <a:t> </a:t>
            </a:r>
            <a:r>
              <a:rPr sz="1500" b="1" spc="-20" dirty="0">
                <a:latin typeface="Arial"/>
                <a:cs typeface="Arial"/>
              </a:rPr>
              <a:t>ответственность</a:t>
            </a:r>
            <a:r>
              <a:rPr sz="1500" b="1" spc="80" dirty="0">
                <a:latin typeface="Arial"/>
                <a:cs typeface="Arial"/>
              </a:rPr>
              <a:t> </a:t>
            </a:r>
            <a:r>
              <a:rPr sz="1500" b="1" spc="-15" dirty="0">
                <a:latin typeface="Arial"/>
                <a:cs typeface="Arial"/>
              </a:rPr>
              <a:t>за</a:t>
            </a:r>
            <a:r>
              <a:rPr sz="1500" b="1" spc="5" dirty="0">
                <a:latin typeface="Arial"/>
                <a:cs typeface="Arial"/>
              </a:rPr>
              <a:t> </a:t>
            </a:r>
            <a:r>
              <a:rPr sz="1500" b="1" spc="-15" dirty="0">
                <a:latin typeface="Arial"/>
                <a:cs typeface="Arial"/>
              </a:rPr>
              <a:t>начатое</a:t>
            </a:r>
            <a:r>
              <a:rPr sz="1500" b="1" spc="15" dirty="0">
                <a:latin typeface="Arial"/>
                <a:cs typeface="Arial"/>
              </a:rPr>
              <a:t> </a:t>
            </a:r>
            <a:r>
              <a:rPr sz="1500" b="1" spc="-10" dirty="0">
                <a:latin typeface="Arial"/>
                <a:cs typeface="Arial"/>
              </a:rPr>
              <a:t>дело.</a:t>
            </a:r>
            <a:endParaRPr sz="1500">
              <a:latin typeface="Arial"/>
              <a:cs typeface="Arial"/>
            </a:endParaRPr>
          </a:p>
          <a:p>
            <a:pPr marL="286385" marR="6350" indent="-274320" algn="just">
              <a:lnSpc>
                <a:spcPct val="80000"/>
              </a:lnSpc>
              <a:spcBef>
                <a:spcPts val="180"/>
              </a:spcBef>
              <a:buClr>
                <a:srgbClr val="FD8537"/>
              </a:buClr>
              <a:buSzPct val="70000"/>
              <a:buFont typeface="Wingdings"/>
              <a:buChar char=""/>
              <a:tabLst>
                <a:tab pos="287020" algn="l"/>
              </a:tabLst>
            </a:pPr>
            <a:r>
              <a:rPr sz="1500" b="1" spc="-10" dirty="0">
                <a:solidFill>
                  <a:srgbClr val="006FC0"/>
                </a:solidFill>
                <a:latin typeface="Arial"/>
                <a:cs typeface="Arial"/>
              </a:rPr>
              <a:t>Ребенок</a:t>
            </a:r>
            <a:r>
              <a:rPr sz="1500" b="1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006FC0"/>
                </a:solidFill>
                <a:latin typeface="Arial"/>
                <a:cs typeface="Arial"/>
              </a:rPr>
              <a:t>проявляет</a:t>
            </a:r>
            <a:r>
              <a:rPr sz="1500" b="1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006FC0"/>
                </a:solidFill>
                <a:latin typeface="Arial"/>
                <a:cs typeface="Arial"/>
              </a:rPr>
              <a:t>любознательность,</a:t>
            </a:r>
            <a:r>
              <a:rPr sz="1500" b="1" spc="-5" dirty="0">
                <a:solidFill>
                  <a:srgbClr val="006FC0"/>
                </a:solidFill>
                <a:latin typeface="Arial"/>
                <a:cs typeface="Arial"/>
              </a:rPr>
              <a:t> задает</a:t>
            </a:r>
            <a:r>
              <a:rPr sz="1500" b="1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006FC0"/>
                </a:solidFill>
                <a:latin typeface="Arial"/>
                <a:cs typeface="Arial"/>
              </a:rPr>
              <a:t>вопросы</a:t>
            </a:r>
            <a:r>
              <a:rPr sz="1500" b="1" spc="-5" dirty="0">
                <a:solidFill>
                  <a:srgbClr val="006FC0"/>
                </a:solidFill>
                <a:latin typeface="Arial"/>
                <a:cs typeface="Arial"/>
              </a:rPr>
              <a:t> взрослым</a:t>
            </a:r>
            <a:r>
              <a:rPr sz="1500" b="1" dirty="0">
                <a:solidFill>
                  <a:srgbClr val="006FC0"/>
                </a:solidFill>
                <a:latin typeface="Arial"/>
                <a:cs typeface="Arial"/>
              </a:rPr>
              <a:t> и </a:t>
            </a:r>
            <a:r>
              <a:rPr sz="1500" b="1" spc="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spc="-5" dirty="0">
                <a:solidFill>
                  <a:srgbClr val="006FC0"/>
                </a:solidFill>
                <a:latin typeface="Arial"/>
                <a:cs typeface="Arial"/>
              </a:rPr>
              <a:t>сверстникам,</a:t>
            </a:r>
            <a:r>
              <a:rPr sz="1500" b="1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006FC0"/>
                </a:solidFill>
                <a:latin typeface="Arial"/>
                <a:cs typeface="Arial"/>
              </a:rPr>
              <a:t>интересуется</a:t>
            </a:r>
            <a:r>
              <a:rPr sz="1500" b="1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006FC0"/>
                </a:solidFill>
                <a:latin typeface="Arial"/>
                <a:cs typeface="Arial"/>
              </a:rPr>
              <a:t>причинно-следственными</a:t>
            </a:r>
            <a:r>
              <a:rPr sz="1500" b="1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006FC0"/>
                </a:solidFill>
                <a:latin typeface="Arial"/>
                <a:cs typeface="Arial"/>
              </a:rPr>
              <a:t>связями,</a:t>
            </a:r>
            <a:r>
              <a:rPr sz="1500" b="1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006FC0"/>
                </a:solidFill>
                <a:latin typeface="Arial"/>
                <a:cs typeface="Arial"/>
              </a:rPr>
              <a:t>пытается </a:t>
            </a:r>
            <a:r>
              <a:rPr sz="1500" b="1" spc="-40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006FC0"/>
                </a:solidFill>
                <a:latin typeface="Arial"/>
                <a:cs typeface="Arial"/>
              </a:rPr>
              <a:t>самостоятельно</a:t>
            </a:r>
            <a:r>
              <a:rPr sz="1500" b="1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006FC0"/>
                </a:solidFill>
                <a:latin typeface="Arial"/>
                <a:cs typeface="Arial"/>
              </a:rPr>
              <a:t>придумывать</a:t>
            </a:r>
            <a:r>
              <a:rPr sz="1500" b="1" spc="-5" dirty="0">
                <a:solidFill>
                  <a:srgbClr val="006FC0"/>
                </a:solidFill>
                <a:latin typeface="Arial"/>
                <a:cs typeface="Arial"/>
              </a:rPr>
              <a:t> объяснения</a:t>
            </a:r>
            <a:r>
              <a:rPr sz="1500" b="1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006FC0"/>
                </a:solidFill>
                <a:latin typeface="Arial"/>
                <a:cs typeface="Arial"/>
              </a:rPr>
              <a:t>явлениям</a:t>
            </a:r>
            <a:r>
              <a:rPr sz="1500" b="1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006FC0"/>
                </a:solidFill>
                <a:latin typeface="Arial"/>
                <a:cs typeface="Arial"/>
              </a:rPr>
              <a:t>природы</a:t>
            </a:r>
            <a:r>
              <a:rPr sz="1500" b="1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006FC0"/>
                </a:solidFill>
                <a:latin typeface="Arial"/>
                <a:cs typeface="Arial"/>
              </a:rPr>
              <a:t>и</a:t>
            </a:r>
            <a:r>
              <a:rPr sz="1500" b="1" spc="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spc="-5" dirty="0">
                <a:solidFill>
                  <a:srgbClr val="006FC0"/>
                </a:solidFill>
                <a:latin typeface="Arial"/>
                <a:cs typeface="Arial"/>
              </a:rPr>
              <a:t>поступкам </a:t>
            </a:r>
            <a:r>
              <a:rPr sz="1500" b="1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spc="-5" dirty="0">
                <a:solidFill>
                  <a:srgbClr val="006FC0"/>
                </a:solidFill>
                <a:latin typeface="Arial"/>
                <a:cs typeface="Arial"/>
              </a:rPr>
              <a:t>людей;</a:t>
            </a:r>
            <a:r>
              <a:rPr sz="1500" b="1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spc="-5" dirty="0">
                <a:solidFill>
                  <a:srgbClr val="006FC0"/>
                </a:solidFill>
                <a:latin typeface="Arial"/>
                <a:cs typeface="Arial"/>
              </a:rPr>
              <a:t>склонен</a:t>
            </a:r>
            <a:r>
              <a:rPr sz="1500" b="1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spc="-15" dirty="0">
                <a:solidFill>
                  <a:srgbClr val="006FC0"/>
                </a:solidFill>
                <a:latin typeface="Arial"/>
                <a:cs typeface="Arial"/>
              </a:rPr>
              <a:t>наблюдать,</a:t>
            </a:r>
            <a:r>
              <a:rPr sz="1500" b="1" spc="-10" dirty="0">
                <a:solidFill>
                  <a:srgbClr val="006FC0"/>
                </a:solidFill>
                <a:latin typeface="Arial"/>
                <a:cs typeface="Arial"/>
              </a:rPr>
              <a:t> экспериментировать.</a:t>
            </a:r>
            <a:r>
              <a:rPr sz="1500" b="1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006FC0"/>
                </a:solidFill>
                <a:latin typeface="Arial"/>
                <a:cs typeface="Arial"/>
              </a:rPr>
              <a:t>Обладает</a:t>
            </a:r>
            <a:r>
              <a:rPr sz="1500" b="1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006FC0"/>
                </a:solidFill>
                <a:latin typeface="Arial"/>
                <a:cs typeface="Arial"/>
              </a:rPr>
              <a:t>начальными </a:t>
            </a:r>
            <a:r>
              <a:rPr sz="1500" b="1" spc="-5" dirty="0">
                <a:solidFill>
                  <a:srgbClr val="006FC0"/>
                </a:solidFill>
                <a:latin typeface="Arial"/>
                <a:cs typeface="Arial"/>
              </a:rPr>
              <a:t> знаниями </a:t>
            </a:r>
            <a:r>
              <a:rPr sz="1500" b="1" dirty="0">
                <a:solidFill>
                  <a:srgbClr val="006FC0"/>
                </a:solidFill>
                <a:latin typeface="Arial"/>
                <a:cs typeface="Arial"/>
              </a:rPr>
              <a:t>о </a:t>
            </a:r>
            <a:r>
              <a:rPr sz="1500" b="1" spc="-10" dirty="0">
                <a:solidFill>
                  <a:srgbClr val="006FC0"/>
                </a:solidFill>
                <a:latin typeface="Arial"/>
                <a:cs typeface="Arial"/>
              </a:rPr>
              <a:t>себе, </a:t>
            </a:r>
            <a:r>
              <a:rPr sz="1500" b="1" dirty="0">
                <a:solidFill>
                  <a:srgbClr val="006FC0"/>
                </a:solidFill>
                <a:latin typeface="Arial"/>
                <a:cs typeface="Arial"/>
              </a:rPr>
              <a:t>о </a:t>
            </a:r>
            <a:r>
              <a:rPr sz="1500" b="1" spc="-10" dirty="0">
                <a:solidFill>
                  <a:srgbClr val="006FC0"/>
                </a:solidFill>
                <a:latin typeface="Arial"/>
                <a:cs typeface="Arial"/>
              </a:rPr>
              <a:t>природном </a:t>
            </a:r>
            <a:r>
              <a:rPr sz="1500" b="1" dirty="0">
                <a:solidFill>
                  <a:srgbClr val="006FC0"/>
                </a:solidFill>
                <a:latin typeface="Arial"/>
                <a:cs typeface="Arial"/>
              </a:rPr>
              <a:t>и </a:t>
            </a:r>
            <a:r>
              <a:rPr sz="1500" b="1" spc="-5" dirty="0">
                <a:solidFill>
                  <a:srgbClr val="006FC0"/>
                </a:solidFill>
                <a:latin typeface="Arial"/>
                <a:cs typeface="Arial"/>
              </a:rPr>
              <a:t>социальном мире, </a:t>
            </a:r>
            <a:r>
              <a:rPr sz="1500" b="1" dirty="0">
                <a:solidFill>
                  <a:srgbClr val="006FC0"/>
                </a:solidFill>
                <a:latin typeface="Arial"/>
                <a:cs typeface="Arial"/>
              </a:rPr>
              <a:t>в </a:t>
            </a:r>
            <a:r>
              <a:rPr sz="1500" b="1" spc="-20" dirty="0">
                <a:solidFill>
                  <a:srgbClr val="006FC0"/>
                </a:solidFill>
                <a:latin typeface="Arial"/>
                <a:cs typeface="Arial"/>
              </a:rPr>
              <a:t>котором </a:t>
            </a:r>
            <a:r>
              <a:rPr sz="1500" b="1" spc="-5" dirty="0">
                <a:solidFill>
                  <a:srgbClr val="006FC0"/>
                </a:solidFill>
                <a:latin typeface="Arial"/>
                <a:cs typeface="Arial"/>
              </a:rPr>
              <a:t>он </a:t>
            </a:r>
            <a:r>
              <a:rPr sz="1500" b="1" spc="-10" dirty="0">
                <a:solidFill>
                  <a:srgbClr val="006FC0"/>
                </a:solidFill>
                <a:latin typeface="Arial"/>
                <a:cs typeface="Arial"/>
              </a:rPr>
              <a:t>живет; знаком </a:t>
            </a:r>
            <a:r>
              <a:rPr sz="1500" b="1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006FC0"/>
                </a:solidFill>
                <a:latin typeface="Arial"/>
                <a:cs typeface="Arial"/>
              </a:rPr>
              <a:t>с</a:t>
            </a:r>
            <a:r>
              <a:rPr sz="1500" b="1" spc="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spc="-5" dirty="0">
                <a:solidFill>
                  <a:srgbClr val="006FC0"/>
                </a:solidFill>
                <a:latin typeface="Arial"/>
                <a:cs typeface="Arial"/>
              </a:rPr>
              <a:t>произведениями</a:t>
            </a:r>
            <a:r>
              <a:rPr sz="1500" b="1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spc="-15" dirty="0">
                <a:solidFill>
                  <a:srgbClr val="006FC0"/>
                </a:solidFill>
                <a:latin typeface="Arial"/>
                <a:cs typeface="Arial"/>
              </a:rPr>
              <a:t>детской</a:t>
            </a:r>
            <a:r>
              <a:rPr sz="1500" b="1" spc="-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spc="-5" dirty="0">
                <a:solidFill>
                  <a:srgbClr val="006FC0"/>
                </a:solidFill>
                <a:latin typeface="Arial"/>
                <a:cs typeface="Arial"/>
              </a:rPr>
              <a:t>литературы,</a:t>
            </a:r>
            <a:r>
              <a:rPr sz="1500" b="1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006FC0"/>
                </a:solidFill>
                <a:latin typeface="Arial"/>
                <a:cs typeface="Arial"/>
              </a:rPr>
              <a:t>обладает</a:t>
            </a:r>
            <a:r>
              <a:rPr sz="1500" b="1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006FC0"/>
                </a:solidFill>
                <a:latin typeface="Arial"/>
                <a:cs typeface="Arial"/>
              </a:rPr>
              <a:t>элементарными </a:t>
            </a:r>
            <a:r>
              <a:rPr sz="1500" b="1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006FC0"/>
                </a:solidFill>
                <a:latin typeface="Arial"/>
                <a:cs typeface="Arial"/>
              </a:rPr>
              <a:t>представлениями</a:t>
            </a:r>
            <a:r>
              <a:rPr sz="1500" b="1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006FC0"/>
                </a:solidFill>
                <a:latin typeface="Arial"/>
                <a:cs typeface="Arial"/>
              </a:rPr>
              <a:t>из</a:t>
            </a:r>
            <a:r>
              <a:rPr sz="1500" b="1" spc="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006FC0"/>
                </a:solidFill>
                <a:latin typeface="Arial"/>
                <a:cs typeface="Arial"/>
              </a:rPr>
              <a:t>области</a:t>
            </a:r>
            <a:r>
              <a:rPr sz="1500" b="1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006FC0"/>
                </a:solidFill>
                <a:latin typeface="Arial"/>
                <a:cs typeface="Arial"/>
              </a:rPr>
              <a:t>живой</a:t>
            </a:r>
            <a:r>
              <a:rPr sz="1500" b="1" spc="-5" dirty="0">
                <a:solidFill>
                  <a:srgbClr val="006FC0"/>
                </a:solidFill>
                <a:latin typeface="Arial"/>
                <a:cs typeface="Arial"/>
              </a:rPr>
              <a:t> природы,</a:t>
            </a:r>
            <a:r>
              <a:rPr sz="1500" b="1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006FC0"/>
                </a:solidFill>
                <a:latin typeface="Arial"/>
                <a:cs typeface="Arial"/>
              </a:rPr>
              <a:t>естествознания,</a:t>
            </a:r>
            <a:r>
              <a:rPr sz="1500" b="1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006FC0"/>
                </a:solidFill>
                <a:latin typeface="Arial"/>
                <a:cs typeface="Arial"/>
              </a:rPr>
              <a:t>математики, </a:t>
            </a:r>
            <a:r>
              <a:rPr sz="1500" b="1" spc="-5" dirty="0">
                <a:solidFill>
                  <a:srgbClr val="006FC0"/>
                </a:solidFill>
                <a:latin typeface="Arial"/>
                <a:cs typeface="Arial"/>
              </a:rPr>
              <a:t> истории </a:t>
            </a:r>
            <a:r>
              <a:rPr sz="1500" b="1" dirty="0">
                <a:solidFill>
                  <a:srgbClr val="006FC0"/>
                </a:solidFill>
                <a:latin typeface="Arial"/>
                <a:cs typeface="Arial"/>
              </a:rPr>
              <a:t>и </a:t>
            </a:r>
            <a:r>
              <a:rPr sz="1500" b="1" spc="-35" dirty="0">
                <a:solidFill>
                  <a:srgbClr val="006FC0"/>
                </a:solidFill>
                <a:latin typeface="Arial"/>
                <a:cs typeface="Arial"/>
              </a:rPr>
              <a:t>т.п.; </a:t>
            </a:r>
            <a:r>
              <a:rPr sz="1500" b="1" spc="-10" dirty="0">
                <a:solidFill>
                  <a:srgbClr val="006FC0"/>
                </a:solidFill>
                <a:latin typeface="Arial"/>
                <a:cs typeface="Arial"/>
              </a:rPr>
              <a:t>способен </a:t>
            </a:r>
            <a:r>
              <a:rPr sz="1500" b="1" dirty="0">
                <a:solidFill>
                  <a:srgbClr val="006FC0"/>
                </a:solidFill>
                <a:latin typeface="Arial"/>
                <a:cs typeface="Arial"/>
              </a:rPr>
              <a:t>к </a:t>
            </a:r>
            <a:r>
              <a:rPr sz="1500" b="1" spc="-10" dirty="0">
                <a:solidFill>
                  <a:srgbClr val="006FC0"/>
                </a:solidFill>
                <a:latin typeface="Arial"/>
                <a:cs typeface="Arial"/>
              </a:rPr>
              <a:t>принятию собственных </a:t>
            </a:r>
            <a:r>
              <a:rPr sz="1500" b="1" spc="-5" dirty="0">
                <a:solidFill>
                  <a:srgbClr val="006FC0"/>
                </a:solidFill>
                <a:latin typeface="Arial"/>
                <a:cs typeface="Arial"/>
              </a:rPr>
              <a:t>решений, опираясь </a:t>
            </a:r>
            <a:r>
              <a:rPr sz="1500" b="1" dirty="0">
                <a:solidFill>
                  <a:srgbClr val="006FC0"/>
                </a:solidFill>
                <a:latin typeface="Arial"/>
                <a:cs typeface="Arial"/>
              </a:rPr>
              <a:t>на </a:t>
            </a:r>
            <a:r>
              <a:rPr sz="1500" b="1" spc="-15" dirty="0">
                <a:solidFill>
                  <a:srgbClr val="006FC0"/>
                </a:solidFill>
                <a:latin typeface="Arial"/>
                <a:cs typeface="Arial"/>
              </a:rPr>
              <a:t>свои </a:t>
            </a:r>
            <a:r>
              <a:rPr sz="1500" b="1" spc="-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spc="-5" dirty="0">
                <a:solidFill>
                  <a:srgbClr val="006FC0"/>
                </a:solidFill>
                <a:latin typeface="Arial"/>
                <a:cs typeface="Arial"/>
              </a:rPr>
              <a:t>знания</a:t>
            </a:r>
            <a:r>
              <a:rPr sz="1500" b="1" spc="-1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006FC0"/>
                </a:solidFill>
                <a:latin typeface="Arial"/>
                <a:cs typeface="Arial"/>
              </a:rPr>
              <a:t>и</a:t>
            </a:r>
            <a:r>
              <a:rPr sz="1500" b="1" spc="-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spc="-15" dirty="0">
                <a:solidFill>
                  <a:srgbClr val="006FC0"/>
                </a:solidFill>
                <a:latin typeface="Arial"/>
                <a:cs typeface="Arial"/>
              </a:rPr>
              <a:t>умения</a:t>
            </a:r>
            <a:r>
              <a:rPr sz="1500" b="1" spc="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006FC0"/>
                </a:solidFill>
                <a:latin typeface="Arial"/>
                <a:cs typeface="Arial"/>
              </a:rPr>
              <a:t>в</a:t>
            </a:r>
            <a:r>
              <a:rPr sz="1500" b="1" spc="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spc="-5" dirty="0">
                <a:solidFill>
                  <a:srgbClr val="006FC0"/>
                </a:solidFill>
                <a:latin typeface="Arial"/>
                <a:cs typeface="Arial"/>
              </a:rPr>
              <a:t>различных</a:t>
            </a:r>
            <a:r>
              <a:rPr sz="1500" b="1" spc="-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006FC0"/>
                </a:solidFill>
                <a:latin typeface="Arial"/>
                <a:cs typeface="Arial"/>
              </a:rPr>
              <a:t>видах</a:t>
            </a:r>
            <a:r>
              <a:rPr sz="1500" b="1" spc="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006FC0"/>
                </a:solidFill>
                <a:latin typeface="Arial"/>
                <a:cs typeface="Arial"/>
              </a:rPr>
              <a:t>деятельности.</a:t>
            </a:r>
            <a:endParaRPr sz="1500">
              <a:latin typeface="Arial"/>
              <a:cs typeface="Arial"/>
            </a:endParaRPr>
          </a:p>
          <a:p>
            <a:pPr marL="286385" marR="8255" indent="-274320" algn="just">
              <a:lnSpc>
                <a:spcPct val="80000"/>
              </a:lnSpc>
              <a:buClr>
                <a:srgbClr val="FD8537"/>
              </a:buClr>
              <a:buSzPct val="70000"/>
              <a:buFont typeface="Wingdings"/>
              <a:buChar char=""/>
              <a:tabLst>
                <a:tab pos="287020" algn="l"/>
              </a:tabLst>
            </a:pPr>
            <a:r>
              <a:rPr sz="1500" b="1" spc="-5" dirty="0">
                <a:latin typeface="Arial"/>
                <a:cs typeface="Arial"/>
              </a:rPr>
              <a:t>Открыт </a:t>
            </a:r>
            <a:r>
              <a:rPr sz="1500" b="1" spc="-30" dirty="0">
                <a:latin typeface="Arial"/>
                <a:cs typeface="Arial"/>
              </a:rPr>
              <a:t>новому, </a:t>
            </a:r>
            <a:r>
              <a:rPr sz="1500" b="1" spc="-20" dirty="0">
                <a:latin typeface="Arial"/>
                <a:cs typeface="Arial"/>
              </a:rPr>
              <a:t>то </a:t>
            </a:r>
            <a:r>
              <a:rPr sz="1500" b="1" spc="-5" dirty="0">
                <a:latin typeface="Arial"/>
                <a:cs typeface="Arial"/>
              </a:rPr>
              <a:t>есть </a:t>
            </a:r>
            <a:r>
              <a:rPr sz="1500" b="1" spc="-10" dirty="0">
                <a:latin typeface="Arial"/>
                <a:cs typeface="Arial"/>
              </a:rPr>
              <a:t>проявляет </a:t>
            </a:r>
            <a:r>
              <a:rPr sz="1500" b="1" spc="-5" dirty="0">
                <a:latin typeface="Arial"/>
                <a:cs typeface="Arial"/>
              </a:rPr>
              <a:t>желание </a:t>
            </a:r>
            <a:r>
              <a:rPr sz="1500" b="1" spc="-15" dirty="0">
                <a:latin typeface="Arial"/>
                <a:cs typeface="Arial"/>
              </a:rPr>
              <a:t>узнавать </a:t>
            </a:r>
            <a:r>
              <a:rPr sz="1500" b="1" spc="-10" dirty="0">
                <a:latin typeface="Arial"/>
                <a:cs typeface="Arial"/>
              </a:rPr>
              <a:t>новое, самостоятельно </a:t>
            </a:r>
            <a:r>
              <a:rPr sz="1500" b="1" spc="-5" dirty="0">
                <a:latin typeface="Arial"/>
                <a:cs typeface="Arial"/>
              </a:rPr>
              <a:t> </a:t>
            </a:r>
            <a:r>
              <a:rPr sz="1500" b="1" spc="-10" dirty="0">
                <a:latin typeface="Arial"/>
                <a:cs typeface="Arial"/>
              </a:rPr>
              <a:t>добывать</a:t>
            </a:r>
            <a:r>
              <a:rPr sz="1500" b="1" spc="30" dirty="0">
                <a:latin typeface="Arial"/>
                <a:cs typeface="Arial"/>
              </a:rPr>
              <a:t> </a:t>
            </a:r>
            <a:r>
              <a:rPr sz="1500" b="1" spc="-5" dirty="0">
                <a:latin typeface="Arial"/>
                <a:cs typeface="Arial"/>
              </a:rPr>
              <a:t>новые</a:t>
            </a:r>
            <a:r>
              <a:rPr sz="1500" b="1" spc="-25" dirty="0">
                <a:latin typeface="Arial"/>
                <a:cs typeface="Arial"/>
              </a:rPr>
              <a:t> </a:t>
            </a:r>
            <a:r>
              <a:rPr sz="1500" b="1" dirty="0">
                <a:latin typeface="Arial"/>
                <a:cs typeface="Arial"/>
              </a:rPr>
              <a:t>знания;</a:t>
            </a:r>
            <a:r>
              <a:rPr sz="1500" b="1" spc="-20" dirty="0">
                <a:latin typeface="Arial"/>
                <a:cs typeface="Arial"/>
              </a:rPr>
              <a:t> </a:t>
            </a:r>
            <a:r>
              <a:rPr sz="1500" b="1" spc="-15" dirty="0">
                <a:latin typeface="Arial"/>
                <a:cs typeface="Arial"/>
              </a:rPr>
              <a:t>положительно</a:t>
            </a:r>
            <a:r>
              <a:rPr sz="1500" b="1" spc="5" dirty="0">
                <a:latin typeface="Arial"/>
                <a:cs typeface="Arial"/>
              </a:rPr>
              <a:t> </a:t>
            </a:r>
            <a:r>
              <a:rPr sz="1500" b="1" spc="-20" dirty="0">
                <a:latin typeface="Arial"/>
                <a:cs typeface="Arial"/>
              </a:rPr>
              <a:t>относится</a:t>
            </a:r>
            <a:r>
              <a:rPr sz="1500" b="1" spc="45" dirty="0">
                <a:latin typeface="Arial"/>
                <a:cs typeface="Arial"/>
              </a:rPr>
              <a:t> </a:t>
            </a:r>
            <a:r>
              <a:rPr sz="1500" b="1" dirty="0">
                <a:latin typeface="Arial"/>
                <a:cs typeface="Arial"/>
              </a:rPr>
              <a:t>к</a:t>
            </a:r>
            <a:r>
              <a:rPr sz="1500" b="1" spc="-5" dirty="0">
                <a:latin typeface="Arial"/>
                <a:cs typeface="Arial"/>
              </a:rPr>
              <a:t> </a:t>
            </a:r>
            <a:r>
              <a:rPr sz="1500" b="1" spc="-10" dirty="0">
                <a:latin typeface="Arial"/>
                <a:cs typeface="Arial"/>
              </a:rPr>
              <a:t>обучению</a:t>
            </a:r>
            <a:r>
              <a:rPr sz="1500" b="1" spc="35" dirty="0">
                <a:latin typeface="Arial"/>
                <a:cs typeface="Arial"/>
              </a:rPr>
              <a:t> </a:t>
            </a:r>
            <a:r>
              <a:rPr sz="1500" b="1" dirty="0">
                <a:latin typeface="Arial"/>
                <a:cs typeface="Arial"/>
              </a:rPr>
              <a:t>в</a:t>
            </a:r>
            <a:r>
              <a:rPr sz="1500" b="1" spc="-10" dirty="0">
                <a:latin typeface="Arial"/>
                <a:cs typeface="Arial"/>
              </a:rPr>
              <a:t> </a:t>
            </a:r>
            <a:r>
              <a:rPr sz="1500" b="1" spc="-20" dirty="0">
                <a:latin typeface="Arial"/>
                <a:cs typeface="Arial"/>
              </a:rPr>
              <a:t>школе.</a:t>
            </a:r>
            <a:endParaRPr sz="1500">
              <a:latin typeface="Arial"/>
              <a:cs typeface="Arial"/>
            </a:endParaRPr>
          </a:p>
          <a:p>
            <a:pPr marL="287020" indent="-274320" algn="just">
              <a:lnSpc>
                <a:spcPts val="1260"/>
              </a:lnSpc>
              <a:buClr>
                <a:srgbClr val="FD8537"/>
              </a:buClr>
              <a:buSzPct val="70000"/>
              <a:buFont typeface="Wingdings"/>
              <a:buChar char=""/>
              <a:tabLst>
                <a:tab pos="287020" algn="l"/>
              </a:tabLst>
            </a:pPr>
            <a:r>
              <a:rPr sz="1500" b="1" spc="-10" dirty="0">
                <a:solidFill>
                  <a:srgbClr val="006FC0"/>
                </a:solidFill>
                <a:latin typeface="Arial"/>
                <a:cs typeface="Arial"/>
              </a:rPr>
              <a:t>Проявляет</a:t>
            </a:r>
            <a:r>
              <a:rPr sz="1500" b="1" spc="10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006FC0"/>
                </a:solidFill>
                <a:latin typeface="Arial"/>
                <a:cs typeface="Arial"/>
              </a:rPr>
              <a:t>уважение</a:t>
            </a:r>
            <a:r>
              <a:rPr sz="1500" b="1" spc="98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006FC0"/>
                </a:solidFill>
                <a:latin typeface="Arial"/>
                <a:cs typeface="Arial"/>
              </a:rPr>
              <a:t>к  </a:t>
            </a:r>
            <a:r>
              <a:rPr sz="1500" b="1" spc="14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spc="-5" dirty="0">
                <a:solidFill>
                  <a:srgbClr val="006FC0"/>
                </a:solidFill>
                <a:latin typeface="Arial"/>
                <a:cs typeface="Arial"/>
              </a:rPr>
              <a:t>жизни</a:t>
            </a:r>
            <a:r>
              <a:rPr sz="1500" b="1" spc="98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006FC0"/>
                </a:solidFill>
                <a:latin typeface="Arial"/>
                <a:cs typeface="Arial"/>
              </a:rPr>
              <a:t>(в  </a:t>
            </a:r>
            <a:r>
              <a:rPr sz="1500" b="1" spc="15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spc="-5" dirty="0">
                <a:solidFill>
                  <a:srgbClr val="006FC0"/>
                </a:solidFill>
                <a:latin typeface="Arial"/>
                <a:cs typeface="Arial"/>
              </a:rPr>
              <a:t>различных</a:t>
            </a:r>
            <a:r>
              <a:rPr sz="1500" b="1" spc="99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spc="-5" dirty="0">
                <a:solidFill>
                  <a:srgbClr val="006FC0"/>
                </a:solidFill>
                <a:latin typeface="Arial"/>
                <a:cs typeface="Arial"/>
              </a:rPr>
              <a:t>ее</a:t>
            </a:r>
            <a:r>
              <a:rPr sz="1500" b="1" spc="99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spc="-15" dirty="0">
                <a:solidFill>
                  <a:srgbClr val="006FC0"/>
                </a:solidFill>
                <a:latin typeface="Arial"/>
                <a:cs typeface="Arial"/>
              </a:rPr>
              <a:t>формах)</a:t>
            </a:r>
            <a:r>
              <a:rPr sz="1500" b="1" spc="994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006FC0"/>
                </a:solidFill>
                <a:latin typeface="Arial"/>
                <a:cs typeface="Arial"/>
              </a:rPr>
              <a:t>и  </a:t>
            </a:r>
            <a:r>
              <a:rPr sz="1500" b="1" spc="15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spc="-5" dirty="0">
                <a:solidFill>
                  <a:srgbClr val="006FC0"/>
                </a:solidFill>
                <a:latin typeface="Arial"/>
                <a:cs typeface="Arial"/>
              </a:rPr>
              <a:t>заботу</a:t>
            </a:r>
            <a:r>
              <a:rPr sz="1500" b="1" spc="969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006FC0"/>
                </a:solidFill>
                <a:latin typeface="Arial"/>
                <a:cs typeface="Arial"/>
              </a:rPr>
              <a:t>об</a:t>
            </a:r>
            <a:endParaRPr sz="1500">
              <a:latin typeface="Arial"/>
              <a:cs typeface="Arial"/>
            </a:endParaRPr>
          </a:p>
          <a:p>
            <a:pPr marL="286385" algn="just">
              <a:lnSpc>
                <a:spcPts val="1440"/>
              </a:lnSpc>
            </a:pPr>
            <a:r>
              <a:rPr sz="1500" b="1" spc="-10" dirty="0">
                <a:solidFill>
                  <a:srgbClr val="006FC0"/>
                </a:solidFill>
                <a:latin typeface="Arial"/>
                <a:cs typeface="Arial"/>
              </a:rPr>
              <a:t>окружающей</a:t>
            </a:r>
            <a:r>
              <a:rPr sz="1500" b="1" spc="3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spc="-5" dirty="0">
                <a:solidFill>
                  <a:srgbClr val="006FC0"/>
                </a:solidFill>
                <a:latin typeface="Arial"/>
                <a:cs typeface="Arial"/>
              </a:rPr>
              <a:t>среде.</a:t>
            </a:r>
            <a:endParaRPr sz="1500">
              <a:latin typeface="Arial"/>
              <a:cs typeface="Arial"/>
            </a:endParaRPr>
          </a:p>
          <a:p>
            <a:pPr marL="286385" marR="7620" indent="-274320" algn="just">
              <a:lnSpc>
                <a:spcPts val="1440"/>
              </a:lnSpc>
              <a:spcBef>
                <a:spcPts val="170"/>
              </a:spcBef>
              <a:buClr>
                <a:srgbClr val="FD8537"/>
              </a:buClr>
              <a:buSzPct val="70000"/>
              <a:buFont typeface="Wingdings"/>
              <a:buChar char=""/>
              <a:tabLst>
                <a:tab pos="287020" algn="l"/>
              </a:tabLst>
            </a:pPr>
            <a:r>
              <a:rPr sz="1500" b="1" spc="-5" dirty="0">
                <a:latin typeface="Arial"/>
                <a:cs typeface="Arial"/>
              </a:rPr>
              <a:t>Эмоционально</a:t>
            </a:r>
            <a:r>
              <a:rPr sz="1500" b="1" dirty="0">
                <a:latin typeface="Arial"/>
                <a:cs typeface="Arial"/>
              </a:rPr>
              <a:t> </a:t>
            </a:r>
            <a:r>
              <a:rPr sz="1500" b="1" spc="-15" dirty="0">
                <a:latin typeface="Arial"/>
                <a:cs typeface="Arial"/>
              </a:rPr>
              <a:t>отзывается</a:t>
            </a:r>
            <a:r>
              <a:rPr sz="1500" b="1" spc="-10" dirty="0">
                <a:latin typeface="Arial"/>
                <a:cs typeface="Arial"/>
              </a:rPr>
              <a:t> </a:t>
            </a:r>
            <a:r>
              <a:rPr sz="1500" b="1" spc="-5" dirty="0">
                <a:latin typeface="Arial"/>
                <a:cs typeface="Arial"/>
              </a:rPr>
              <a:t>на</a:t>
            </a:r>
            <a:r>
              <a:rPr sz="1500" b="1" dirty="0">
                <a:latin typeface="Arial"/>
                <a:cs typeface="Arial"/>
              </a:rPr>
              <a:t> </a:t>
            </a:r>
            <a:r>
              <a:rPr sz="1500" b="1" spc="-5" dirty="0">
                <a:latin typeface="Arial"/>
                <a:cs typeface="Arial"/>
              </a:rPr>
              <a:t>красоту</a:t>
            </a:r>
            <a:r>
              <a:rPr sz="1500" b="1" dirty="0">
                <a:latin typeface="Arial"/>
                <a:cs typeface="Arial"/>
              </a:rPr>
              <a:t> </a:t>
            </a:r>
            <a:r>
              <a:rPr sz="1500" b="1" spc="-5" dirty="0">
                <a:latin typeface="Arial"/>
                <a:cs typeface="Arial"/>
              </a:rPr>
              <a:t>окружающего</a:t>
            </a:r>
            <a:r>
              <a:rPr sz="1500" b="1" dirty="0">
                <a:latin typeface="Arial"/>
                <a:cs typeface="Arial"/>
              </a:rPr>
              <a:t> мира,</a:t>
            </a:r>
            <a:r>
              <a:rPr sz="1500" b="1" spc="5" dirty="0">
                <a:latin typeface="Arial"/>
                <a:cs typeface="Arial"/>
              </a:rPr>
              <a:t> </a:t>
            </a:r>
            <a:r>
              <a:rPr sz="1500" b="1" spc="-5" dirty="0">
                <a:latin typeface="Arial"/>
                <a:cs typeface="Arial"/>
              </a:rPr>
              <a:t>произведения </a:t>
            </a:r>
            <a:r>
              <a:rPr sz="1500" b="1" spc="-405" dirty="0">
                <a:latin typeface="Arial"/>
                <a:cs typeface="Arial"/>
              </a:rPr>
              <a:t> </a:t>
            </a:r>
            <a:r>
              <a:rPr sz="1500" b="1" spc="-10" dirty="0">
                <a:latin typeface="Arial"/>
                <a:cs typeface="Arial"/>
              </a:rPr>
              <a:t>народного</a:t>
            </a:r>
            <a:r>
              <a:rPr sz="1500" b="1" spc="-5" dirty="0">
                <a:latin typeface="Arial"/>
                <a:cs typeface="Arial"/>
              </a:rPr>
              <a:t> </a:t>
            </a:r>
            <a:r>
              <a:rPr sz="1500" b="1" dirty="0">
                <a:latin typeface="Arial"/>
                <a:cs typeface="Arial"/>
              </a:rPr>
              <a:t>и</a:t>
            </a:r>
            <a:r>
              <a:rPr sz="1500" b="1" spc="5" dirty="0">
                <a:latin typeface="Arial"/>
                <a:cs typeface="Arial"/>
              </a:rPr>
              <a:t> </a:t>
            </a:r>
            <a:r>
              <a:rPr sz="1500" b="1" spc="-10" dirty="0">
                <a:latin typeface="Arial"/>
                <a:cs typeface="Arial"/>
              </a:rPr>
              <a:t>профессионального</a:t>
            </a:r>
            <a:r>
              <a:rPr sz="1500" b="1" spc="-5" dirty="0">
                <a:latin typeface="Arial"/>
                <a:cs typeface="Arial"/>
              </a:rPr>
              <a:t> </a:t>
            </a:r>
            <a:r>
              <a:rPr sz="1500" b="1" spc="-10" dirty="0">
                <a:latin typeface="Arial"/>
                <a:cs typeface="Arial"/>
              </a:rPr>
              <a:t>искусства</a:t>
            </a:r>
            <a:r>
              <a:rPr sz="1500" b="1" spc="-5" dirty="0">
                <a:latin typeface="Arial"/>
                <a:cs typeface="Arial"/>
              </a:rPr>
              <a:t> </a:t>
            </a:r>
            <a:r>
              <a:rPr sz="1500" b="1" spc="-30" dirty="0">
                <a:latin typeface="Arial"/>
                <a:cs typeface="Arial"/>
              </a:rPr>
              <a:t>(музыку,</a:t>
            </a:r>
            <a:r>
              <a:rPr sz="1500" b="1" spc="-25" dirty="0">
                <a:latin typeface="Arial"/>
                <a:cs typeface="Arial"/>
              </a:rPr>
              <a:t> </a:t>
            </a:r>
            <a:r>
              <a:rPr sz="1500" b="1" spc="-5" dirty="0">
                <a:latin typeface="Arial"/>
                <a:cs typeface="Arial"/>
              </a:rPr>
              <a:t>танцы,</a:t>
            </a:r>
            <a:r>
              <a:rPr sz="1500" b="1" dirty="0">
                <a:latin typeface="Arial"/>
                <a:cs typeface="Arial"/>
              </a:rPr>
              <a:t> </a:t>
            </a:r>
            <a:r>
              <a:rPr sz="1500" b="1" spc="-5" dirty="0">
                <a:latin typeface="Arial"/>
                <a:cs typeface="Arial"/>
              </a:rPr>
              <a:t>театральную </a:t>
            </a:r>
            <a:r>
              <a:rPr sz="1500" b="1" dirty="0">
                <a:latin typeface="Arial"/>
                <a:cs typeface="Arial"/>
              </a:rPr>
              <a:t> </a:t>
            </a:r>
            <a:r>
              <a:rPr sz="1500" b="1" spc="-10" dirty="0">
                <a:latin typeface="Arial"/>
                <a:cs typeface="Arial"/>
              </a:rPr>
              <a:t>деятельность,</a:t>
            </a:r>
            <a:r>
              <a:rPr sz="1500" b="1" spc="50" dirty="0">
                <a:latin typeface="Arial"/>
                <a:cs typeface="Arial"/>
              </a:rPr>
              <a:t> </a:t>
            </a:r>
            <a:r>
              <a:rPr sz="1500" b="1" spc="-10" dirty="0">
                <a:latin typeface="Arial"/>
                <a:cs typeface="Arial"/>
              </a:rPr>
              <a:t>изобразительную</a:t>
            </a:r>
            <a:r>
              <a:rPr sz="1500" b="1" spc="45" dirty="0">
                <a:latin typeface="Arial"/>
                <a:cs typeface="Arial"/>
              </a:rPr>
              <a:t> </a:t>
            </a:r>
            <a:r>
              <a:rPr sz="1500" b="1" spc="-10" dirty="0">
                <a:latin typeface="Arial"/>
                <a:cs typeface="Arial"/>
              </a:rPr>
              <a:t>деятельность</a:t>
            </a:r>
            <a:r>
              <a:rPr sz="1500" b="1" spc="60" dirty="0">
                <a:latin typeface="Arial"/>
                <a:cs typeface="Arial"/>
              </a:rPr>
              <a:t> </a:t>
            </a:r>
            <a:r>
              <a:rPr sz="1500" b="1" dirty="0">
                <a:latin typeface="Arial"/>
                <a:cs typeface="Arial"/>
              </a:rPr>
              <a:t>и</a:t>
            </a:r>
            <a:r>
              <a:rPr sz="1500" b="1" spc="-10" dirty="0">
                <a:latin typeface="Arial"/>
                <a:cs typeface="Arial"/>
              </a:rPr>
              <a:t> </a:t>
            </a:r>
            <a:r>
              <a:rPr sz="1500" b="1" spc="-80" dirty="0">
                <a:latin typeface="Arial"/>
                <a:cs typeface="Arial"/>
              </a:rPr>
              <a:t>т.</a:t>
            </a:r>
            <a:r>
              <a:rPr sz="1500" b="1" spc="15" dirty="0">
                <a:latin typeface="Arial"/>
                <a:cs typeface="Arial"/>
              </a:rPr>
              <a:t> </a:t>
            </a:r>
            <a:r>
              <a:rPr sz="1500" b="1" spc="-5" dirty="0">
                <a:latin typeface="Arial"/>
                <a:cs typeface="Arial"/>
              </a:rPr>
              <a:t>д.).</a:t>
            </a:r>
            <a:endParaRPr sz="1500">
              <a:latin typeface="Arial"/>
              <a:cs typeface="Arial"/>
            </a:endParaRPr>
          </a:p>
          <a:p>
            <a:pPr marL="286385" marR="6985" indent="-274320" algn="just">
              <a:lnSpc>
                <a:spcPct val="80100"/>
              </a:lnSpc>
              <a:spcBef>
                <a:spcPts val="10"/>
              </a:spcBef>
              <a:buClr>
                <a:srgbClr val="FD8537"/>
              </a:buClr>
              <a:buSzPct val="70000"/>
              <a:buFont typeface="Wingdings"/>
              <a:buChar char=""/>
              <a:tabLst>
                <a:tab pos="287020" algn="l"/>
              </a:tabLst>
            </a:pPr>
            <a:r>
              <a:rPr sz="1500" b="1" spc="-10" dirty="0">
                <a:solidFill>
                  <a:srgbClr val="006FC0"/>
                </a:solidFill>
                <a:latin typeface="Arial"/>
                <a:cs typeface="Arial"/>
              </a:rPr>
              <a:t>Проявляет</a:t>
            </a:r>
            <a:r>
              <a:rPr sz="1500" b="1" spc="-5" dirty="0">
                <a:solidFill>
                  <a:srgbClr val="006FC0"/>
                </a:solidFill>
                <a:latin typeface="Arial"/>
                <a:cs typeface="Arial"/>
              </a:rPr>
              <a:t> патриотические</a:t>
            </a:r>
            <a:r>
              <a:rPr sz="1500" b="1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006FC0"/>
                </a:solidFill>
                <a:latin typeface="Arial"/>
                <a:cs typeface="Arial"/>
              </a:rPr>
              <a:t>чувства,</a:t>
            </a:r>
            <a:r>
              <a:rPr sz="1500" b="1" spc="-5" dirty="0">
                <a:solidFill>
                  <a:srgbClr val="006FC0"/>
                </a:solidFill>
                <a:latin typeface="Arial"/>
                <a:cs typeface="Arial"/>
              </a:rPr>
              <a:t> ощущает</a:t>
            </a:r>
            <a:r>
              <a:rPr sz="1500" b="1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spc="-15" dirty="0">
                <a:solidFill>
                  <a:srgbClr val="006FC0"/>
                </a:solidFill>
                <a:latin typeface="Arial"/>
                <a:cs typeface="Arial"/>
              </a:rPr>
              <a:t>гордость</a:t>
            </a:r>
            <a:r>
              <a:rPr sz="1500" b="1" spc="-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spc="-15" dirty="0">
                <a:solidFill>
                  <a:srgbClr val="006FC0"/>
                </a:solidFill>
                <a:latin typeface="Arial"/>
                <a:cs typeface="Arial"/>
              </a:rPr>
              <a:t>за</a:t>
            </a:r>
            <a:r>
              <a:rPr sz="1500" b="1" spc="-10" dirty="0">
                <a:solidFill>
                  <a:srgbClr val="006FC0"/>
                </a:solidFill>
                <a:latin typeface="Arial"/>
                <a:cs typeface="Arial"/>
              </a:rPr>
              <a:t> свою</a:t>
            </a:r>
            <a:r>
              <a:rPr sz="1500" b="1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spc="-25" dirty="0">
                <a:solidFill>
                  <a:srgbClr val="006FC0"/>
                </a:solidFill>
                <a:latin typeface="Arial"/>
                <a:cs typeface="Arial"/>
              </a:rPr>
              <a:t>страну,</a:t>
            </a:r>
            <a:r>
              <a:rPr sz="1500" b="1" spc="-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spc="5" dirty="0">
                <a:solidFill>
                  <a:srgbClr val="006FC0"/>
                </a:solidFill>
                <a:latin typeface="Arial"/>
                <a:cs typeface="Arial"/>
              </a:rPr>
              <a:t>ее </a:t>
            </a:r>
            <a:r>
              <a:rPr sz="1500" b="1" spc="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006FC0"/>
                </a:solidFill>
                <a:latin typeface="Arial"/>
                <a:cs typeface="Arial"/>
              </a:rPr>
              <a:t>достижения,</a:t>
            </a:r>
            <a:r>
              <a:rPr sz="1500" b="1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006FC0"/>
                </a:solidFill>
                <a:latin typeface="Arial"/>
                <a:cs typeface="Arial"/>
              </a:rPr>
              <a:t>имеет</a:t>
            </a:r>
            <a:r>
              <a:rPr sz="1500" b="1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006FC0"/>
                </a:solidFill>
                <a:latin typeface="Arial"/>
                <a:cs typeface="Arial"/>
              </a:rPr>
              <a:t>представление</a:t>
            </a:r>
            <a:r>
              <a:rPr sz="1500" b="1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006FC0"/>
                </a:solidFill>
                <a:latin typeface="Arial"/>
                <a:cs typeface="Arial"/>
              </a:rPr>
              <a:t>о</a:t>
            </a:r>
            <a:r>
              <a:rPr sz="1500" b="1" spc="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006FC0"/>
                </a:solidFill>
                <a:latin typeface="Arial"/>
                <a:cs typeface="Arial"/>
              </a:rPr>
              <a:t>ее</a:t>
            </a:r>
            <a:r>
              <a:rPr sz="1500" b="1" spc="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006FC0"/>
                </a:solidFill>
                <a:latin typeface="Arial"/>
                <a:cs typeface="Arial"/>
              </a:rPr>
              <a:t>географическом</a:t>
            </a:r>
            <a:r>
              <a:rPr sz="1500" b="1" spc="-5" dirty="0">
                <a:solidFill>
                  <a:srgbClr val="006FC0"/>
                </a:solidFill>
                <a:latin typeface="Arial"/>
                <a:cs typeface="Arial"/>
              </a:rPr>
              <a:t> разнообразии, </a:t>
            </a:r>
            <a:r>
              <a:rPr sz="1500" b="1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spc="-5" dirty="0">
                <a:solidFill>
                  <a:srgbClr val="006FC0"/>
                </a:solidFill>
                <a:latin typeface="Arial"/>
                <a:cs typeface="Arial"/>
              </a:rPr>
              <a:t>многонациональности,</a:t>
            </a:r>
            <a:r>
              <a:rPr sz="1500" b="1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spc="-5" dirty="0">
                <a:solidFill>
                  <a:srgbClr val="006FC0"/>
                </a:solidFill>
                <a:latin typeface="Arial"/>
                <a:cs typeface="Arial"/>
              </a:rPr>
              <a:t>важнейших</a:t>
            </a:r>
            <a:r>
              <a:rPr sz="1500" b="1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006FC0"/>
                </a:solidFill>
                <a:latin typeface="Arial"/>
                <a:cs typeface="Arial"/>
              </a:rPr>
              <a:t>исторических</a:t>
            </a:r>
            <a:r>
              <a:rPr sz="1500" b="1" spc="3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spc="-5" dirty="0">
                <a:solidFill>
                  <a:srgbClr val="006FC0"/>
                </a:solidFill>
                <a:latin typeface="Arial"/>
                <a:cs typeface="Arial"/>
              </a:rPr>
              <a:t>событиях.</a:t>
            </a:r>
            <a:endParaRPr sz="1500">
              <a:latin typeface="Arial"/>
              <a:cs typeface="Arial"/>
            </a:endParaRPr>
          </a:p>
          <a:p>
            <a:pPr marL="286385" marR="7620" indent="-274320" algn="just">
              <a:lnSpc>
                <a:spcPct val="80000"/>
              </a:lnSpc>
              <a:buClr>
                <a:srgbClr val="FD8537"/>
              </a:buClr>
              <a:buSzPct val="70000"/>
              <a:buFont typeface="Wingdings"/>
              <a:buChar char=""/>
              <a:tabLst>
                <a:tab pos="287020" algn="l"/>
              </a:tabLst>
            </a:pPr>
            <a:r>
              <a:rPr sz="1500" b="1" dirty="0">
                <a:latin typeface="Arial"/>
                <a:cs typeface="Arial"/>
              </a:rPr>
              <a:t>Имеет</a:t>
            </a:r>
            <a:r>
              <a:rPr sz="1500" b="1" spc="5" dirty="0">
                <a:latin typeface="Arial"/>
                <a:cs typeface="Arial"/>
              </a:rPr>
              <a:t> </a:t>
            </a:r>
            <a:r>
              <a:rPr sz="1500" b="1" spc="-5" dirty="0">
                <a:latin typeface="Arial"/>
                <a:cs typeface="Arial"/>
              </a:rPr>
              <a:t>первичные</a:t>
            </a:r>
            <a:r>
              <a:rPr sz="1500" b="1" dirty="0">
                <a:latin typeface="Arial"/>
                <a:cs typeface="Arial"/>
              </a:rPr>
              <a:t> </a:t>
            </a:r>
            <a:r>
              <a:rPr sz="1500" b="1" spc="-10" dirty="0">
                <a:latin typeface="Arial"/>
                <a:cs typeface="Arial"/>
              </a:rPr>
              <a:t>представления</a:t>
            </a:r>
            <a:r>
              <a:rPr sz="1500" b="1" spc="-5" dirty="0">
                <a:latin typeface="Arial"/>
                <a:cs typeface="Arial"/>
              </a:rPr>
              <a:t> </a:t>
            </a:r>
            <a:r>
              <a:rPr sz="1500" b="1" dirty="0">
                <a:latin typeface="Arial"/>
                <a:cs typeface="Arial"/>
              </a:rPr>
              <a:t>о</a:t>
            </a:r>
            <a:r>
              <a:rPr sz="1500" b="1" spc="5" dirty="0">
                <a:latin typeface="Arial"/>
                <a:cs typeface="Arial"/>
              </a:rPr>
              <a:t> </a:t>
            </a:r>
            <a:r>
              <a:rPr sz="1500" b="1" spc="-10" dirty="0">
                <a:latin typeface="Arial"/>
                <a:cs typeface="Arial"/>
              </a:rPr>
              <a:t>себе,</a:t>
            </a:r>
            <a:r>
              <a:rPr sz="1500" b="1" spc="-5" dirty="0">
                <a:latin typeface="Arial"/>
                <a:cs typeface="Arial"/>
              </a:rPr>
              <a:t> </a:t>
            </a:r>
            <a:r>
              <a:rPr sz="1500" b="1" spc="-10" dirty="0">
                <a:latin typeface="Arial"/>
                <a:cs typeface="Arial"/>
              </a:rPr>
              <a:t>семье,</a:t>
            </a:r>
            <a:r>
              <a:rPr sz="1500" b="1" spc="-5" dirty="0">
                <a:latin typeface="Arial"/>
                <a:cs typeface="Arial"/>
              </a:rPr>
              <a:t> традиционных</a:t>
            </a:r>
            <a:r>
              <a:rPr sz="1500" b="1" dirty="0">
                <a:latin typeface="Arial"/>
                <a:cs typeface="Arial"/>
              </a:rPr>
              <a:t> </a:t>
            </a:r>
            <a:r>
              <a:rPr sz="1500" b="1" spc="-10" dirty="0">
                <a:latin typeface="Arial"/>
                <a:cs typeface="Arial"/>
              </a:rPr>
              <a:t>семейных </a:t>
            </a:r>
            <a:r>
              <a:rPr sz="1500" b="1" spc="-5" dirty="0">
                <a:latin typeface="Arial"/>
                <a:cs typeface="Arial"/>
              </a:rPr>
              <a:t> </a:t>
            </a:r>
            <a:r>
              <a:rPr sz="1500" b="1" spc="-10" dirty="0">
                <a:latin typeface="Arial"/>
                <a:cs typeface="Arial"/>
              </a:rPr>
              <a:t>ценностях,</a:t>
            </a:r>
            <a:r>
              <a:rPr sz="1500" b="1" spc="-5" dirty="0">
                <a:latin typeface="Arial"/>
                <a:cs typeface="Arial"/>
              </a:rPr>
              <a:t> </a:t>
            </a:r>
            <a:r>
              <a:rPr sz="1500" b="1" spc="-10" dirty="0">
                <a:latin typeface="Arial"/>
                <a:cs typeface="Arial"/>
              </a:rPr>
              <a:t>включая</a:t>
            </a:r>
            <a:r>
              <a:rPr sz="1500" b="1" spc="-5" dirty="0">
                <a:latin typeface="Arial"/>
                <a:cs typeface="Arial"/>
              </a:rPr>
              <a:t> традиционные</a:t>
            </a:r>
            <a:r>
              <a:rPr sz="1500" b="1" dirty="0">
                <a:latin typeface="Arial"/>
                <a:cs typeface="Arial"/>
              </a:rPr>
              <a:t> </a:t>
            </a:r>
            <a:r>
              <a:rPr sz="1500" b="1" spc="-5" dirty="0">
                <a:latin typeface="Arial"/>
                <a:cs typeface="Arial"/>
              </a:rPr>
              <a:t>гендерные</a:t>
            </a:r>
            <a:r>
              <a:rPr sz="1500" b="1" dirty="0">
                <a:latin typeface="Arial"/>
                <a:cs typeface="Arial"/>
              </a:rPr>
              <a:t> </a:t>
            </a:r>
            <a:r>
              <a:rPr sz="1500" b="1" spc="-5" dirty="0">
                <a:latin typeface="Arial"/>
                <a:cs typeface="Arial"/>
              </a:rPr>
              <a:t>ориентации,</a:t>
            </a:r>
            <a:r>
              <a:rPr sz="1500" b="1" spc="409" dirty="0">
                <a:latin typeface="Arial"/>
                <a:cs typeface="Arial"/>
              </a:rPr>
              <a:t> </a:t>
            </a:r>
            <a:r>
              <a:rPr sz="1500" b="1" spc="-15" dirty="0">
                <a:latin typeface="Arial"/>
                <a:cs typeface="Arial"/>
              </a:rPr>
              <a:t>проявляет </a:t>
            </a:r>
            <a:r>
              <a:rPr sz="1500" b="1" spc="-10" dirty="0">
                <a:latin typeface="Arial"/>
                <a:cs typeface="Arial"/>
              </a:rPr>
              <a:t> </a:t>
            </a:r>
            <a:r>
              <a:rPr sz="1500" b="1" spc="-15" dirty="0">
                <a:latin typeface="Arial"/>
                <a:cs typeface="Arial"/>
              </a:rPr>
              <a:t>уважение</a:t>
            </a:r>
            <a:r>
              <a:rPr sz="1500" b="1" spc="50" dirty="0">
                <a:latin typeface="Arial"/>
                <a:cs typeface="Arial"/>
              </a:rPr>
              <a:t> </a:t>
            </a:r>
            <a:r>
              <a:rPr sz="1500" b="1" dirty="0">
                <a:latin typeface="Arial"/>
                <a:cs typeface="Arial"/>
              </a:rPr>
              <a:t>к</a:t>
            </a:r>
            <a:r>
              <a:rPr sz="1500" b="1" spc="-5" dirty="0">
                <a:latin typeface="Arial"/>
                <a:cs typeface="Arial"/>
              </a:rPr>
              <a:t> </a:t>
            </a:r>
            <a:r>
              <a:rPr sz="1500" b="1" spc="-15" dirty="0">
                <a:latin typeface="Arial"/>
                <a:cs typeface="Arial"/>
              </a:rPr>
              <a:t>своему</a:t>
            </a:r>
            <a:r>
              <a:rPr sz="1500" b="1" spc="-5" dirty="0">
                <a:latin typeface="Arial"/>
                <a:cs typeface="Arial"/>
              </a:rPr>
              <a:t> </a:t>
            </a:r>
            <a:r>
              <a:rPr sz="1500" b="1" dirty="0">
                <a:latin typeface="Arial"/>
                <a:cs typeface="Arial"/>
              </a:rPr>
              <a:t>и</a:t>
            </a:r>
            <a:r>
              <a:rPr sz="1500" b="1" spc="5" dirty="0">
                <a:latin typeface="Arial"/>
                <a:cs typeface="Arial"/>
              </a:rPr>
              <a:t> </a:t>
            </a:r>
            <a:r>
              <a:rPr sz="1500" b="1" spc="-20" dirty="0">
                <a:latin typeface="Arial"/>
                <a:cs typeface="Arial"/>
              </a:rPr>
              <a:t>противоположному</a:t>
            </a:r>
            <a:r>
              <a:rPr sz="1500" b="1" spc="15" dirty="0">
                <a:latin typeface="Arial"/>
                <a:cs typeface="Arial"/>
              </a:rPr>
              <a:t> </a:t>
            </a:r>
            <a:r>
              <a:rPr sz="1500" b="1" spc="-55" dirty="0">
                <a:latin typeface="Arial"/>
                <a:cs typeface="Arial"/>
              </a:rPr>
              <a:t>полу.</a:t>
            </a:r>
            <a:endParaRPr sz="1500">
              <a:latin typeface="Arial"/>
              <a:cs typeface="Arial"/>
            </a:endParaRPr>
          </a:p>
          <a:p>
            <a:pPr marL="286385" marR="6985" indent="-274320" algn="just">
              <a:lnSpc>
                <a:spcPct val="80000"/>
              </a:lnSpc>
              <a:buClr>
                <a:srgbClr val="FD8537"/>
              </a:buClr>
              <a:buSzPct val="70000"/>
              <a:buFont typeface="Wingdings"/>
              <a:buChar char=""/>
              <a:tabLst>
                <a:tab pos="287020" algn="l"/>
              </a:tabLst>
            </a:pPr>
            <a:r>
              <a:rPr sz="1500" b="1" spc="-15" dirty="0">
                <a:solidFill>
                  <a:srgbClr val="006FC0"/>
                </a:solidFill>
                <a:latin typeface="Arial"/>
                <a:cs typeface="Arial"/>
              </a:rPr>
              <a:t>Соблюдает</a:t>
            </a:r>
            <a:r>
              <a:rPr sz="1500" b="1" spc="-10" dirty="0">
                <a:solidFill>
                  <a:srgbClr val="006FC0"/>
                </a:solidFill>
                <a:latin typeface="Arial"/>
                <a:cs typeface="Arial"/>
              </a:rPr>
              <a:t> элементарные</a:t>
            </a:r>
            <a:r>
              <a:rPr sz="1500" b="1" spc="-5" dirty="0">
                <a:solidFill>
                  <a:srgbClr val="006FC0"/>
                </a:solidFill>
                <a:latin typeface="Arial"/>
                <a:cs typeface="Arial"/>
              </a:rPr>
              <a:t> общепринятые</a:t>
            </a:r>
            <a:r>
              <a:rPr sz="1500" b="1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006FC0"/>
                </a:solidFill>
                <a:latin typeface="Arial"/>
                <a:cs typeface="Arial"/>
              </a:rPr>
              <a:t>нормы,</a:t>
            </a:r>
            <a:r>
              <a:rPr sz="1500" b="1" spc="-5" dirty="0">
                <a:solidFill>
                  <a:srgbClr val="006FC0"/>
                </a:solidFill>
                <a:latin typeface="Arial"/>
                <a:cs typeface="Arial"/>
              </a:rPr>
              <a:t> имеет</a:t>
            </a:r>
            <a:r>
              <a:rPr sz="1500" b="1" spc="409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spc="-5" dirty="0">
                <a:solidFill>
                  <a:srgbClr val="006FC0"/>
                </a:solidFill>
                <a:latin typeface="Arial"/>
                <a:cs typeface="Arial"/>
              </a:rPr>
              <a:t>первичные </a:t>
            </a:r>
            <a:r>
              <a:rPr sz="1500" b="1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006FC0"/>
                </a:solidFill>
                <a:latin typeface="Arial"/>
                <a:cs typeface="Arial"/>
              </a:rPr>
              <a:t>ценностные</a:t>
            </a:r>
            <a:r>
              <a:rPr sz="1500" b="1" spc="1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006FC0"/>
                </a:solidFill>
                <a:latin typeface="Arial"/>
                <a:cs typeface="Arial"/>
              </a:rPr>
              <a:t>представления</a:t>
            </a:r>
            <a:r>
              <a:rPr sz="1500" b="1" spc="13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006FC0"/>
                </a:solidFill>
                <a:latin typeface="Arial"/>
                <a:cs typeface="Arial"/>
              </a:rPr>
              <a:t>о</a:t>
            </a:r>
            <a:r>
              <a:rPr sz="1500" b="1" spc="10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spc="-25" dirty="0">
                <a:solidFill>
                  <a:srgbClr val="006FC0"/>
                </a:solidFill>
                <a:latin typeface="Arial"/>
                <a:cs typeface="Arial"/>
              </a:rPr>
              <a:t>том,</a:t>
            </a:r>
            <a:r>
              <a:rPr sz="1500" b="1" spc="1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006FC0"/>
                </a:solidFill>
                <a:latin typeface="Arial"/>
                <a:cs typeface="Arial"/>
              </a:rPr>
              <a:t>«что</a:t>
            </a:r>
            <a:r>
              <a:rPr sz="1500" b="1" spc="13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006FC0"/>
                </a:solidFill>
                <a:latin typeface="Arial"/>
                <a:cs typeface="Arial"/>
              </a:rPr>
              <a:t>такое</a:t>
            </a:r>
            <a:r>
              <a:rPr sz="1500" b="1" spc="1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spc="-15" dirty="0">
                <a:solidFill>
                  <a:srgbClr val="006FC0"/>
                </a:solidFill>
                <a:latin typeface="Arial"/>
                <a:cs typeface="Arial"/>
              </a:rPr>
              <a:t>хорошо</a:t>
            </a:r>
            <a:r>
              <a:rPr sz="1500" b="1" spc="1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006FC0"/>
                </a:solidFill>
                <a:latin typeface="Arial"/>
                <a:cs typeface="Arial"/>
              </a:rPr>
              <a:t>и</a:t>
            </a:r>
            <a:r>
              <a:rPr sz="1500" b="1" spc="9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spc="-20" dirty="0">
                <a:solidFill>
                  <a:srgbClr val="006FC0"/>
                </a:solidFill>
                <a:latin typeface="Arial"/>
                <a:cs typeface="Arial"/>
              </a:rPr>
              <a:t>что</a:t>
            </a:r>
            <a:r>
              <a:rPr sz="1500" b="1" spc="1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006FC0"/>
                </a:solidFill>
                <a:latin typeface="Arial"/>
                <a:cs typeface="Arial"/>
              </a:rPr>
              <a:t>такое</a:t>
            </a:r>
            <a:r>
              <a:rPr sz="1500" b="1" spc="1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spc="-20" dirty="0">
                <a:solidFill>
                  <a:srgbClr val="006FC0"/>
                </a:solidFill>
                <a:latin typeface="Arial"/>
                <a:cs typeface="Arial"/>
              </a:rPr>
              <a:t>плохо»,</a:t>
            </a:r>
            <a:endParaRPr sz="15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93014" y="5787339"/>
            <a:ext cx="7915909" cy="803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6385">
              <a:lnSpc>
                <a:spcPts val="1620"/>
              </a:lnSpc>
              <a:spcBef>
                <a:spcPts val="100"/>
              </a:spcBef>
              <a:tabLst>
                <a:tab pos="1403985" algn="l"/>
                <a:tab pos="2503170" algn="l"/>
                <a:tab pos="3420745" algn="l"/>
                <a:tab pos="4551680" algn="l"/>
                <a:tab pos="5583555" algn="l"/>
                <a:tab pos="5807710" algn="l"/>
                <a:tab pos="6777355" algn="l"/>
                <a:tab pos="7023734" algn="l"/>
                <a:tab pos="7786370" algn="l"/>
              </a:tabLst>
            </a:pPr>
            <a:r>
              <a:rPr sz="1500" b="1" spc="10" dirty="0">
                <a:solidFill>
                  <a:srgbClr val="006FC0"/>
                </a:solidFill>
                <a:latin typeface="Arial"/>
                <a:cs typeface="Arial"/>
              </a:rPr>
              <a:t>с</a:t>
            </a:r>
            <a:r>
              <a:rPr sz="1500" b="1" spc="-30" dirty="0">
                <a:solidFill>
                  <a:srgbClr val="006FC0"/>
                </a:solidFill>
                <a:latin typeface="Arial"/>
                <a:cs typeface="Arial"/>
              </a:rPr>
              <a:t>т</a:t>
            </a:r>
            <a:r>
              <a:rPr sz="1500" b="1" spc="-10" dirty="0">
                <a:solidFill>
                  <a:srgbClr val="006FC0"/>
                </a:solidFill>
                <a:latin typeface="Arial"/>
                <a:cs typeface="Arial"/>
              </a:rPr>
              <a:t>рем</a:t>
            </a:r>
            <a:r>
              <a:rPr sz="1500" b="1" spc="20" dirty="0">
                <a:solidFill>
                  <a:srgbClr val="006FC0"/>
                </a:solidFill>
                <a:latin typeface="Arial"/>
                <a:cs typeface="Arial"/>
              </a:rPr>
              <a:t>и</a:t>
            </a:r>
            <a:r>
              <a:rPr sz="1500" b="1" spc="-45" dirty="0">
                <a:solidFill>
                  <a:srgbClr val="006FC0"/>
                </a:solidFill>
                <a:latin typeface="Arial"/>
                <a:cs typeface="Arial"/>
              </a:rPr>
              <a:t>т</a:t>
            </a:r>
            <a:r>
              <a:rPr sz="1500" b="1" dirty="0">
                <a:solidFill>
                  <a:srgbClr val="006FC0"/>
                </a:solidFill>
                <a:latin typeface="Arial"/>
                <a:cs typeface="Arial"/>
              </a:rPr>
              <a:t>ся	п</a:t>
            </a:r>
            <a:r>
              <a:rPr sz="1500" b="1" spc="-30" dirty="0">
                <a:solidFill>
                  <a:srgbClr val="006FC0"/>
                </a:solidFill>
                <a:latin typeface="Arial"/>
                <a:cs typeface="Arial"/>
              </a:rPr>
              <a:t>о</a:t>
            </a:r>
            <a:r>
              <a:rPr sz="1500" b="1" dirty="0">
                <a:solidFill>
                  <a:srgbClr val="006FC0"/>
                </a:solidFill>
                <a:latin typeface="Arial"/>
                <a:cs typeface="Arial"/>
              </a:rPr>
              <a:t>с</a:t>
            </a:r>
            <a:r>
              <a:rPr sz="1500" b="1" spc="15" dirty="0">
                <a:solidFill>
                  <a:srgbClr val="006FC0"/>
                </a:solidFill>
                <a:latin typeface="Arial"/>
                <a:cs typeface="Arial"/>
              </a:rPr>
              <a:t>т</a:t>
            </a:r>
            <a:r>
              <a:rPr sz="1500" b="1" spc="-35" dirty="0">
                <a:solidFill>
                  <a:srgbClr val="006FC0"/>
                </a:solidFill>
                <a:latin typeface="Arial"/>
                <a:cs typeface="Arial"/>
              </a:rPr>
              <a:t>у</a:t>
            </a:r>
            <a:r>
              <a:rPr sz="1500" b="1" spc="15" dirty="0">
                <a:solidFill>
                  <a:srgbClr val="006FC0"/>
                </a:solidFill>
                <a:latin typeface="Arial"/>
                <a:cs typeface="Arial"/>
              </a:rPr>
              <a:t>п</a:t>
            </a:r>
            <a:r>
              <a:rPr sz="1500" b="1" spc="10" dirty="0">
                <a:solidFill>
                  <a:srgbClr val="006FC0"/>
                </a:solidFill>
                <a:latin typeface="Arial"/>
                <a:cs typeface="Arial"/>
              </a:rPr>
              <a:t>а</a:t>
            </a:r>
            <a:r>
              <a:rPr sz="1500" b="1" spc="-20" dirty="0">
                <a:solidFill>
                  <a:srgbClr val="006FC0"/>
                </a:solidFill>
                <a:latin typeface="Arial"/>
                <a:cs typeface="Arial"/>
              </a:rPr>
              <a:t>т</a:t>
            </a:r>
            <a:r>
              <a:rPr sz="1500" b="1" dirty="0">
                <a:solidFill>
                  <a:srgbClr val="006FC0"/>
                </a:solidFill>
                <a:latin typeface="Arial"/>
                <a:cs typeface="Arial"/>
              </a:rPr>
              <a:t>ь	</a:t>
            </a:r>
            <a:r>
              <a:rPr sz="1500" b="1" spc="-35" dirty="0">
                <a:solidFill>
                  <a:srgbClr val="006FC0"/>
                </a:solidFill>
                <a:latin typeface="Arial"/>
                <a:cs typeface="Arial"/>
              </a:rPr>
              <a:t>х</a:t>
            </a:r>
            <a:r>
              <a:rPr sz="1500" b="1" spc="-10" dirty="0">
                <a:solidFill>
                  <a:srgbClr val="006FC0"/>
                </a:solidFill>
                <a:latin typeface="Arial"/>
                <a:cs typeface="Arial"/>
              </a:rPr>
              <a:t>оро</a:t>
            </a:r>
            <a:r>
              <a:rPr sz="1500" b="1" spc="-20" dirty="0">
                <a:solidFill>
                  <a:srgbClr val="006FC0"/>
                </a:solidFill>
                <a:latin typeface="Arial"/>
                <a:cs typeface="Arial"/>
              </a:rPr>
              <a:t>ш</a:t>
            </a:r>
            <a:r>
              <a:rPr sz="1500" b="1" spc="5" dirty="0">
                <a:solidFill>
                  <a:srgbClr val="006FC0"/>
                </a:solidFill>
                <a:latin typeface="Arial"/>
                <a:cs typeface="Arial"/>
              </a:rPr>
              <a:t>о</a:t>
            </a:r>
            <a:r>
              <a:rPr sz="1500" b="1" dirty="0">
                <a:solidFill>
                  <a:srgbClr val="006FC0"/>
                </a:solidFill>
                <a:latin typeface="Arial"/>
                <a:cs typeface="Arial"/>
              </a:rPr>
              <a:t>;	п</a:t>
            </a:r>
            <a:r>
              <a:rPr sz="1500" b="1" spc="-10" dirty="0">
                <a:solidFill>
                  <a:srgbClr val="006FC0"/>
                </a:solidFill>
                <a:latin typeface="Arial"/>
                <a:cs typeface="Arial"/>
              </a:rPr>
              <a:t>р</a:t>
            </a:r>
            <a:r>
              <a:rPr sz="1500" b="1" spc="-30" dirty="0">
                <a:solidFill>
                  <a:srgbClr val="006FC0"/>
                </a:solidFill>
                <a:latin typeface="Arial"/>
                <a:cs typeface="Arial"/>
              </a:rPr>
              <a:t>о</a:t>
            </a:r>
            <a:r>
              <a:rPr sz="1500" b="1" spc="-5" dirty="0">
                <a:solidFill>
                  <a:srgbClr val="006FC0"/>
                </a:solidFill>
                <a:latin typeface="Arial"/>
                <a:cs typeface="Arial"/>
              </a:rPr>
              <a:t>я</a:t>
            </a:r>
            <a:r>
              <a:rPr sz="1500" b="1" spc="-25" dirty="0">
                <a:solidFill>
                  <a:srgbClr val="006FC0"/>
                </a:solidFill>
                <a:latin typeface="Arial"/>
                <a:cs typeface="Arial"/>
              </a:rPr>
              <a:t>в</a:t>
            </a:r>
            <a:r>
              <a:rPr sz="1500" b="1" spc="-10" dirty="0">
                <a:solidFill>
                  <a:srgbClr val="006FC0"/>
                </a:solidFill>
                <a:latin typeface="Arial"/>
                <a:cs typeface="Arial"/>
              </a:rPr>
              <a:t>л</a:t>
            </a:r>
            <a:r>
              <a:rPr sz="1500" b="1" spc="-5" dirty="0">
                <a:solidFill>
                  <a:srgbClr val="006FC0"/>
                </a:solidFill>
                <a:latin typeface="Arial"/>
                <a:cs typeface="Arial"/>
              </a:rPr>
              <a:t>я</a:t>
            </a:r>
            <a:r>
              <a:rPr sz="1500" b="1" spc="-10" dirty="0">
                <a:solidFill>
                  <a:srgbClr val="006FC0"/>
                </a:solidFill>
                <a:latin typeface="Arial"/>
                <a:cs typeface="Arial"/>
              </a:rPr>
              <a:t>е</a:t>
            </a:r>
            <a:r>
              <a:rPr sz="1500" b="1" dirty="0">
                <a:solidFill>
                  <a:srgbClr val="006FC0"/>
                </a:solidFill>
                <a:latin typeface="Arial"/>
                <a:cs typeface="Arial"/>
              </a:rPr>
              <a:t>т	</a:t>
            </a:r>
            <a:r>
              <a:rPr sz="1500" b="1" spc="-45" dirty="0">
                <a:solidFill>
                  <a:srgbClr val="006FC0"/>
                </a:solidFill>
                <a:latin typeface="Arial"/>
                <a:cs typeface="Arial"/>
              </a:rPr>
              <a:t>у</a:t>
            </a:r>
            <a:r>
              <a:rPr sz="1500" b="1" dirty="0">
                <a:solidFill>
                  <a:srgbClr val="006FC0"/>
                </a:solidFill>
                <a:latin typeface="Arial"/>
                <a:cs typeface="Arial"/>
              </a:rPr>
              <a:t>ва</a:t>
            </a:r>
            <a:r>
              <a:rPr sz="1500" b="1" spc="-25" dirty="0">
                <a:solidFill>
                  <a:srgbClr val="006FC0"/>
                </a:solidFill>
                <a:latin typeface="Arial"/>
                <a:cs typeface="Arial"/>
              </a:rPr>
              <a:t>ж</a:t>
            </a:r>
            <a:r>
              <a:rPr sz="1500" b="1" spc="-10" dirty="0">
                <a:solidFill>
                  <a:srgbClr val="006FC0"/>
                </a:solidFill>
                <a:latin typeface="Arial"/>
                <a:cs typeface="Arial"/>
              </a:rPr>
              <a:t>е</a:t>
            </a:r>
            <a:r>
              <a:rPr sz="1500" b="1" dirty="0">
                <a:solidFill>
                  <a:srgbClr val="006FC0"/>
                </a:solidFill>
                <a:latin typeface="Arial"/>
                <a:cs typeface="Arial"/>
              </a:rPr>
              <a:t>ние	к	</a:t>
            </a:r>
            <a:r>
              <a:rPr sz="1500" b="1" spc="10" dirty="0">
                <a:solidFill>
                  <a:srgbClr val="006FC0"/>
                </a:solidFill>
                <a:latin typeface="Arial"/>
                <a:cs typeface="Arial"/>
              </a:rPr>
              <a:t>с</a:t>
            </a:r>
            <a:r>
              <a:rPr sz="1500" b="1" spc="-30" dirty="0">
                <a:solidFill>
                  <a:srgbClr val="006FC0"/>
                </a:solidFill>
                <a:latin typeface="Arial"/>
                <a:cs typeface="Arial"/>
              </a:rPr>
              <a:t>т</a:t>
            </a:r>
            <a:r>
              <a:rPr sz="1500" b="1" dirty="0">
                <a:solidFill>
                  <a:srgbClr val="006FC0"/>
                </a:solidFill>
                <a:latin typeface="Arial"/>
                <a:cs typeface="Arial"/>
              </a:rPr>
              <a:t>а</a:t>
            </a:r>
            <a:r>
              <a:rPr sz="1500" b="1" spc="5" dirty="0">
                <a:solidFill>
                  <a:srgbClr val="006FC0"/>
                </a:solidFill>
                <a:latin typeface="Arial"/>
                <a:cs typeface="Arial"/>
              </a:rPr>
              <a:t>р</a:t>
            </a:r>
            <a:r>
              <a:rPr sz="1500" b="1" spc="-15" dirty="0">
                <a:solidFill>
                  <a:srgbClr val="006FC0"/>
                </a:solidFill>
                <a:latin typeface="Arial"/>
                <a:cs typeface="Arial"/>
              </a:rPr>
              <a:t>ш</a:t>
            </a:r>
            <a:r>
              <a:rPr sz="1500" b="1" spc="10" dirty="0">
                <a:solidFill>
                  <a:srgbClr val="006FC0"/>
                </a:solidFill>
                <a:latin typeface="Arial"/>
                <a:cs typeface="Arial"/>
              </a:rPr>
              <a:t>и</a:t>
            </a:r>
            <a:r>
              <a:rPr sz="1500" b="1" dirty="0">
                <a:solidFill>
                  <a:srgbClr val="006FC0"/>
                </a:solidFill>
                <a:latin typeface="Arial"/>
                <a:cs typeface="Arial"/>
              </a:rPr>
              <a:t>м	и	</a:t>
            </a:r>
            <a:r>
              <a:rPr sz="1500" b="1" spc="-30" dirty="0">
                <a:solidFill>
                  <a:srgbClr val="006FC0"/>
                </a:solidFill>
                <a:latin typeface="Arial"/>
                <a:cs typeface="Arial"/>
              </a:rPr>
              <a:t>з</a:t>
            </a:r>
            <a:r>
              <a:rPr sz="1500" b="1" dirty="0">
                <a:solidFill>
                  <a:srgbClr val="006FC0"/>
                </a:solidFill>
                <a:latin typeface="Arial"/>
                <a:cs typeface="Arial"/>
              </a:rPr>
              <a:t>аб</a:t>
            </a:r>
            <a:r>
              <a:rPr sz="1500" b="1" spc="-35" dirty="0">
                <a:solidFill>
                  <a:srgbClr val="006FC0"/>
                </a:solidFill>
                <a:latin typeface="Arial"/>
                <a:cs typeface="Arial"/>
              </a:rPr>
              <a:t>о</a:t>
            </a:r>
            <a:r>
              <a:rPr sz="1500" b="1" spc="40" dirty="0">
                <a:solidFill>
                  <a:srgbClr val="006FC0"/>
                </a:solidFill>
                <a:latin typeface="Arial"/>
                <a:cs typeface="Arial"/>
              </a:rPr>
              <a:t>т</a:t>
            </a:r>
            <a:r>
              <a:rPr sz="1500" b="1" dirty="0">
                <a:solidFill>
                  <a:srgbClr val="006FC0"/>
                </a:solidFill>
                <a:latin typeface="Arial"/>
                <a:cs typeface="Arial"/>
              </a:rPr>
              <a:t>у	о</a:t>
            </a:r>
            <a:endParaRPr sz="1500">
              <a:latin typeface="Arial"/>
              <a:cs typeface="Arial"/>
            </a:endParaRPr>
          </a:p>
          <a:p>
            <a:pPr marL="286385">
              <a:lnSpc>
                <a:spcPts val="1440"/>
              </a:lnSpc>
            </a:pPr>
            <a:r>
              <a:rPr sz="1500" b="1" spc="-5" dirty="0">
                <a:solidFill>
                  <a:srgbClr val="006FC0"/>
                </a:solidFill>
                <a:latin typeface="Arial"/>
                <a:cs typeface="Arial"/>
              </a:rPr>
              <a:t>младших.</a:t>
            </a:r>
            <a:endParaRPr sz="1500">
              <a:latin typeface="Arial"/>
              <a:cs typeface="Arial"/>
            </a:endParaRPr>
          </a:p>
          <a:p>
            <a:pPr marL="286385" marR="5080" indent="-274320">
              <a:lnSpc>
                <a:spcPts val="1440"/>
              </a:lnSpc>
              <a:spcBef>
                <a:spcPts val="170"/>
              </a:spcBef>
              <a:buClr>
                <a:srgbClr val="FD8537"/>
              </a:buClr>
              <a:buSzPct val="70000"/>
              <a:buFont typeface="Wingdings"/>
              <a:buChar char=""/>
              <a:tabLst>
                <a:tab pos="286385" algn="l"/>
                <a:tab pos="287020" algn="l"/>
              </a:tabLst>
            </a:pPr>
            <a:r>
              <a:rPr sz="1500" b="1" dirty="0">
                <a:latin typeface="Arial"/>
                <a:cs typeface="Arial"/>
              </a:rPr>
              <a:t>Имеет</a:t>
            </a:r>
            <a:r>
              <a:rPr sz="1500" b="1" spc="60" dirty="0">
                <a:latin typeface="Arial"/>
                <a:cs typeface="Arial"/>
              </a:rPr>
              <a:t> </a:t>
            </a:r>
            <a:r>
              <a:rPr sz="1500" b="1" spc="-5" dirty="0">
                <a:latin typeface="Arial"/>
                <a:cs typeface="Arial"/>
              </a:rPr>
              <a:t>начальные</a:t>
            </a:r>
            <a:r>
              <a:rPr sz="1500" b="1" spc="90" dirty="0">
                <a:latin typeface="Arial"/>
                <a:cs typeface="Arial"/>
              </a:rPr>
              <a:t> </a:t>
            </a:r>
            <a:r>
              <a:rPr sz="1500" b="1" spc="-10" dirty="0">
                <a:latin typeface="Arial"/>
                <a:cs typeface="Arial"/>
              </a:rPr>
              <a:t>представления</a:t>
            </a:r>
            <a:r>
              <a:rPr sz="1500" b="1" spc="110" dirty="0">
                <a:latin typeface="Arial"/>
                <a:cs typeface="Arial"/>
              </a:rPr>
              <a:t> </a:t>
            </a:r>
            <a:r>
              <a:rPr sz="1500" b="1" dirty="0">
                <a:latin typeface="Arial"/>
                <a:cs typeface="Arial"/>
              </a:rPr>
              <a:t>о</a:t>
            </a:r>
            <a:r>
              <a:rPr sz="1500" b="1" spc="70" dirty="0">
                <a:latin typeface="Arial"/>
                <a:cs typeface="Arial"/>
              </a:rPr>
              <a:t> </a:t>
            </a:r>
            <a:r>
              <a:rPr sz="1500" b="1" spc="-10" dirty="0">
                <a:latin typeface="Arial"/>
                <a:cs typeface="Arial"/>
              </a:rPr>
              <a:t>здоровом</a:t>
            </a:r>
            <a:r>
              <a:rPr sz="1500" b="1" spc="95" dirty="0">
                <a:latin typeface="Arial"/>
                <a:cs typeface="Arial"/>
              </a:rPr>
              <a:t> </a:t>
            </a:r>
            <a:r>
              <a:rPr sz="1500" b="1" spc="-5" dirty="0">
                <a:latin typeface="Arial"/>
                <a:cs typeface="Arial"/>
              </a:rPr>
              <a:t>образе</a:t>
            </a:r>
            <a:r>
              <a:rPr sz="1500" b="1" spc="100" dirty="0">
                <a:latin typeface="Arial"/>
                <a:cs typeface="Arial"/>
              </a:rPr>
              <a:t> </a:t>
            </a:r>
            <a:r>
              <a:rPr sz="1500" b="1" dirty="0">
                <a:latin typeface="Arial"/>
                <a:cs typeface="Arial"/>
              </a:rPr>
              <a:t>жизни.</a:t>
            </a:r>
            <a:r>
              <a:rPr sz="1500" b="1" spc="90" dirty="0">
                <a:latin typeface="Arial"/>
                <a:cs typeface="Arial"/>
              </a:rPr>
              <a:t> </a:t>
            </a:r>
            <a:r>
              <a:rPr sz="1500" b="1" spc="-10" dirty="0">
                <a:latin typeface="Arial"/>
                <a:cs typeface="Arial"/>
              </a:rPr>
              <a:t>Воспринимает </a:t>
            </a:r>
            <a:r>
              <a:rPr sz="1500" b="1" spc="-405" dirty="0">
                <a:latin typeface="Arial"/>
                <a:cs typeface="Arial"/>
              </a:rPr>
              <a:t> </a:t>
            </a:r>
            <a:r>
              <a:rPr sz="1500" b="1" spc="-5" dirty="0">
                <a:latin typeface="Arial"/>
                <a:cs typeface="Arial"/>
              </a:rPr>
              <a:t>здоровый</a:t>
            </a:r>
            <a:r>
              <a:rPr sz="1500" b="1" spc="5" dirty="0">
                <a:latin typeface="Arial"/>
                <a:cs typeface="Arial"/>
              </a:rPr>
              <a:t> </a:t>
            </a:r>
            <a:r>
              <a:rPr sz="1500" b="1" dirty="0">
                <a:latin typeface="Arial"/>
                <a:cs typeface="Arial"/>
              </a:rPr>
              <a:t>образ</a:t>
            </a:r>
            <a:r>
              <a:rPr sz="1500" b="1" spc="-10" dirty="0">
                <a:latin typeface="Arial"/>
                <a:cs typeface="Arial"/>
              </a:rPr>
              <a:t> </a:t>
            </a:r>
            <a:r>
              <a:rPr sz="1500" b="1" spc="-5" dirty="0">
                <a:latin typeface="Arial"/>
                <a:cs typeface="Arial"/>
              </a:rPr>
              <a:t>жизни </a:t>
            </a:r>
            <a:r>
              <a:rPr sz="1500" b="1" dirty="0">
                <a:latin typeface="Arial"/>
                <a:cs typeface="Arial"/>
              </a:rPr>
              <a:t>как</a:t>
            </a:r>
            <a:r>
              <a:rPr sz="1500" b="1" spc="-15" dirty="0">
                <a:latin typeface="Arial"/>
                <a:cs typeface="Arial"/>
              </a:rPr>
              <a:t> </a:t>
            </a:r>
            <a:r>
              <a:rPr sz="1500" b="1" spc="-10" dirty="0">
                <a:latin typeface="Arial"/>
                <a:cs typeface="Arial"/>
              </a:rPr>
              <a:t>ценность.</a:t>
            </a:r>
            <a:endParaRPr sz="15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327263" y="5870244"/>
            <a:ext cx="20574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75" dirty="0">
                <a:solidFill>
                  <a:srgbClr val="FFFFFF"/>
                </a:solidFill>
                <a:latin typeface="Arial"/>
                <a:cs typeface="Arial"/>
              </a:rPr>
              <a:t>11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73376" y="402158"/>
            <a:ext cx="4637405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25" dirty="0">
                <a:latin typeface="Arial"/>
                <a:cs typeface="Arial"/>
              </a:rPr>
              <a:t>С</a:t>
            </a:r>
            <a:r>
              <a:rPr sz="2400" spc="-25" dirty="0">
                <a:latin typeface="Arial"/>
                <a:cs typeface="Arial"/>
              </a:rPr>
              <a:t>ОДЕРЖАТЕЛЬНЫЙ</a:t>
            </a:r>
            <a:r>
              <a:rPr sz="2400" spc="175" dirty="0">
                <a:latin typeface="Arial"/>
                <a:cs typeface="Arial"/>
              </a:rPr>
              <a:t> </a:t>
            </a:r>
            <a:r>
              <a:rPr sz="2400" spc="-40" dirty="0">
                <a:latin typeface="Arial"/>
                <a:cs typeface="Arial"/>
              </a:rPr>
              <a:t>РАЗДЕЛ</a:t>
            </a:r>
            <a:r>
              <a:rPr sz="3000" spc="-40" dirty="0">
                <a:latin typeface="Arial"/>
                <a:cs typeface="Arial"/>
              </a:rPr>
              <a:t>:</a:t>
            </a:r>
            <a:endParaRPr sz="3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35965" y="1036446"/>
            <a:ext cx="7916545" cy="3791585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286385" marR="6985" indent="-274320" algn="just">
              <a:lnSpc>
                <a:spcPct val="80000"/>
              </a:lnSpc>
              <a:spcBef>
                <a:spcPts val="585"/>
              </a:spcBef>
              <a:buClr>
                <a:srgbClr val="FD8537"/>
              </a:buClr>
              <a:buSzPct val="70000"/>
              <a:buFont typeface="Wingdings"/>
              <a:buChar char=""/>
              <a:tabLst>
                <a:tab pos="287020" algn="l"/>
              </a:tabLst>
            </a:pPr>
            <a:r>
              <a:rPr sz="2000" b="1" spc="-5" dirty="0">
                <a:latin typeface="Arial"/>
                <a:cs typeface="Arial"/>
              </a:rPr>
              <a:t>Содержательный</a:t>
            </a:r>
            <a:r>
              <a:rPr sz="2000" b="1" dirty="0">
                <a:latin typeface="Arial"/>
                <a:cs typeface="Arial"/>
              </a:rPr>
              <a:t> раздел</a:t>
            </a:r>
            <a:r>
              <a:rPr sz="2000" b="1" spc="5" dirty="0">
                <a:latin typeface="Arial"/>
                <a:cs typeface="Arial"/>
              </a:rPr>
              <a:t> </a:t>
            </a:r>
            <a:r>
              <a:rPr sz="2000" spc="-20" dirty="0">
                <a:latin typeface="Microsoft Sans Serif"/>
                <a:cs typeface="Microsoft Sans Serif"/>
              </a:rPr>
              <a:t>представляет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общее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-15" dirty="0">
                <a:latin typeface="Microsoft Sans Serif"/>
                <a:cs typeface="Microsoft Sans Serif"/>
              </a:rPr>
              <a:t>содержание 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spc="-20" dirty="0">
                <a:latin typeface="Microsoft Sans Serif"/>
                <a:cs typeface="Microsoft Sans Serif"/>
              </a:rPr>
              <a:t>Программы, </a:t>
            </a:r>
            <a:r>
              <a:rPr sz="2000" spc="-15" dirty="0">
                <a:latin typeface="Microsoft Sans Serif"/>
                <a:cs typeface="Microsoft Sans Serif"/>
              </a:rPr>
              <a:t>обеспечивающее полноценное </a:t>
            </a:r>
            <a:r>
              <a:rPr sz="2000" spc="-20" dirty="0">
                <a:latin typeface="Microsoft Sans Serif"/>
                <a:cs typeface="Microsoft Sans Serif"/>
              </a:rPr>
              <a:t>развитие </a:t>
            </a:r>
            <a:r>
              <a:rPr sz="2000" spc="-10" dirty="0">
                <a:latin typeface="Microsoft Sans Serif"/>
                <a:cs typeface="Microsoft Sans Serif"/>
              </a:rPr>
              <a:t>личности </a:t>
            </a:r>
            <a:r>
              <a:rPr sz="2000" spc="-5" dirty="0">
                <a:latin typeface="Microsoft Sans Serif"/>
                <a:cs typeface="Microsoft Sans Serif"/>
              </a:rPr>
              <a:t> </a:t>
            </a:r>
            <a:r>
              <a:rPr sz="2000" spc="-20" dirty="0">
                <a:latin typeface="Microsoft Sans Serif"/>
                <a:cs typeface="Microsoft Sans Serif"/>
              </a:rPr>
              <a:t>детей.</a:t>
            </a:r>
            <a:endParaRPr sz="2000">
              <a:latin typeface="Microsoft Sans Serif"/>
              <a:cs typeface="Microsoft Sans Serif"/>
            </a:endParaRPr>
          </a:p>
          <a:p>
            <a:pPr marL="356870" indent="-344805" algn="just">
              <a:lnSpc>
                <a:spcPct val="100000"/>
              </a:lnSpc>
              <a:spcBef>
                <a:spcPts val="120"/>
              </a:spcBef>
              <a:buClr>
                <a:srgbClr val="FD8537"/>
              </a:buClr>
              <a:buSzPct val="70000"/>
              <a:buFont typeface="Wingdings"/>
              <a:buChar char=""/>
              <a:tabLst>
                <a:tab pos="357505" algn="l"/>
              </a:tabLst>
            </a:pPr>
            <a:r>
              <a:rPr sz="2000" dirty="0">
                <a:latin typeface="Microsoft Sans Serif"/>
                <a:cs typeface="Microsoft Sans Serif"/>
              </a:rPr>
              <a:t>В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spc="-25" dirty="0">
                <a:latin typeface="Microsoft Sans Serif"/>
                <a:cs typeface="Microsoft Sans Serif"/>
              </a:rPr>
              <a:t>него</a:t>
            </a:r>
            <a:r>
              <a:rPr sz="2000" spc="-15" dirty="0">
                <a:latin typeface="Microsoft Sans Serif"/>
                <a:cs typeface="Microsoft Sans Serif"/>
              </a:rPr>
              <a:t> входит:</a:t>
            </a:r>
            <a:endParaRPr sz="2000">
              <a:latin typeface="Microsoft Sans Serif"/>
              <a:cs typeface="Microsoft Sans Serif"/>
            </a:endParaRPr>
          </a:p>
          <a:p>
            <a:pPr marL="286385" marR="5080" indent="-274320" algn="just">
              <a:lnSpc>
                <a:spcPct val="80000"/>
              </a:lnSpc>
              <a:spcBef>
                <a:spcPts val="600"/>
              </a:spcBef>
              <a:buChar char="-"/>
              <a:tabLst>
                <a:tab pos="300990" algn="l"/>
              </a:tabLst>
            </a:pPr>
            <a:r>
              <a:rPr sz="2000" spc="-10" dirty="0">
                <a:latin typeface="Microsoft Sans Serif"/>
                <a:cs typeface="Microsoft Sans Serif"/>
              </a:rPr>
              <a:t>описание</a:t>
            </a:r>
            <a:r>
              <a:rPr sz="2000" spc="-5" dirty="0">
                <a:latin typeface="Microsoft Sans Serif"/>
                <a:cs typeface="Microsoft Sans Serif"/>
              </a:rPr>
              <a:t> </a:t>
            </a:r>
            <a:r>
              <a:rPr sz="2000" spc="-25" dirty="0">
                <a:latin typeface="Microsoft Sans Serif"/>
                <a:cs typeface="Microsoft Sans Serif"/>
              </a:rPr>
              <a:t>образовательной</a:t>
            </a:r>
            <a:r>
              <a:rPr sz="2000" spc="-20" dirty="0">
                <a:latin typeface="Microsoft Sans Serif"/>
                <a:cs typeface="Microsoft Sans Serif"/>
              </a:rPr>
              <a:t> </a:t>
            </a:r>
            <a:r>
              <a:rPr sz="2000" spc="-15" dirty="0">
                <a:latin typeface="Microsoft Sans Serif"/>
                <a:cs typeface="Microsoft Sans Serif"/>
              </a:rPr>
              <a:t>деятельности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в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spc="-15" dirty="0">
                <a:latin typeface="Microsoft Sans Serif"/>
                <a:cs typeface="Microsoft Sans Serif"/>
              </a:rPr>
              <a:t>соответствии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с </a:t>
            </a:r>
            <a:r>
              <a:rPr sz="2000" spc="-520" dirty="0">
                <a:latin typeface="Microsoft Sans Serif"/>
                <a:cs typeface="Microsoft Sans Serif"/>
              </a:rPr>
              <a:t> </a:t>
            </a:r>
            <a:r>
              <a:rPr sz="2000" spc="-15" dirty="0">
                <a:latin typeface="Microsoft Sans Serif"/>
                <a:cs typeface="Microsoft Sans Serif"/>
              </a:rPr>
              <a:t>направлениями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spc="-20" dirty="0">
                <a:latin typeface="Microsoft Sans Serif"/>
                <a:cs typeface="Microsoft Sans Serif"/>
              </a:rPr>
              <a:t>развития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spc="-20" dirty="0">
                <a:latin typeface="Microsoft Sans Serif"/>
                <a:cs typeface="Microsoft Sans Serif"/>
              </a:rPr>
              <a:t>ребенка,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spc="-20" dirty="0">
                <a:latin typeface="Microsoft Sans Serif"/>
                <a:cs typeface="Microsoft Sans Serif"/>
              </a:rPr>
              <a:t>представленными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в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spc="-20" dirty="0">
                <a:latin typeface="Microsoft Sans Serif"/>
                <a:cs typeface="Microsoft Sans Serif"/>
              </a:rPr>
              <a:t>пяти 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spc="-20" dirty="0">
                <a:latin typeface="Microsoft Sans Serif"/>
                <a:cs typeface="Microsoft Sans Serif"/>
              </a:rPr>
              <a:t>образовательных</a:t>
            </a:r>
            <a:r>
              <a:rPr sz="2000" spc="-2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областях;</a:t>
            </a:r>
            <a:endParaRPr sz="2000">
              <a:latin typeface="Microsoft Sans Serif"/>
              <a:cs typeface="Microsoft Sans Serif"/>
            </a:endParaRPr>
          </a:p>
          <a:p>
            <a:pPr marL="269875" indent="-257810" algn="just">
              <a:lnSpc>
                <a:spcPts val="2160"/>
              </a:lnSpc>
              <a:spcBef>
                <a:spcPts val="120"/>
              </a:spcBef>
              <a:buChar char="-"/>
              <a:tabLst>
                <a:tab pos="270510" algn="l"/>
              </a:tabLst>
            </a:pPr>
            <a:r>
              <a:rPr sz="2000" spc="-10" dirty="0">
                <a:latin typeface="Microsoft Sans Serif"/>
                <a:cs typeface="Microsoft Sans Serif"/>
              </a:rPr>
              <a:t>описание</a:t>
            </a:r>
            <a:r>
              <a:rPr sz="2000" spc="80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вариативных</a:t>
            </a:r>
            <a:r>
              <a:rPr sz="2000" spc="80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форм,</a:t>
            </a:r>
            <a:r>
              <a:rPr sz="2000" spc="80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способов,</a:t>
            </a:r>
            <a:r>
              <a:rPr sz="2000" spc="810" dirty="0">
                <a:latin typeface="Microsoft Sans Serif"/>
                <a:cs typeface="Microsoft Sans Serif"/>
              </a:rPr>
              <a:t> </a:t>
            </a:r>
            <a:r>
              <a:rPr sz="2000" spc="-30" dirty="0">
                <a:latin typeface="Microsoft Sans Serif"/>
                <a:cs typeface="Microsoft Sans Serif"/>
              </a:rPr>
              <a:t>методов</a:t>
            </a:r>
            <a:r>
              <a:rPr sz="2000" spc="819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и</a:t>
            </a:r>
            <a:r>
              <a:rPr sz="2000" spc="80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средств</a:t>
            </a:r>
            <a:endParaRPr sz="2000">
              <a:latin typeface="Microsoft Sans Serif"/>
              <a:cs typeface="Microsoft Sans Serif"/>
            </a:endParaRPr>
          </a:p>
          <a:p>
            <a:pPr marL="286385" algn="just">
              <a:lnSpc>
                <a:spcPts val="2160"/>
              </a:lnSpc>
            </a:pPr>
            <a:r>
              <a:rPr sz="2000" spc="-10" dirty="0">
                <a:latin typeface="Microsoft Sans Serif"/>
                <a:cs typeface="Microsoft Sans Serif"/>
              </a:rPr>
              <a:t>реализации</a:t>
            </a:r>
            <a:r>
              <a:rPr sz="2000" spc="-40" dirty="0">
                <a:latin typeface="Microsoft Sans Serif"/>
                <a:cs typeface="Microsoft Sans Serif"/>
              </a:rPr>
              <a:t> </a:t>
            </a:r>
            <a:r>
              <a:rPr sz="2000" spc="-20" dirty="0">
                <a:latin typeface="Microsoft Sans Serif"/>
                <a:cs typeface="Microsoft Sans Serif"/>
              </a:rPr>
              <a:t>программы;</a:t>
            </a:r>
            <a:endParaRPr sz="2000">
              <a:latin typeface="Microsoft Sans Serif"/>
              <a:cs typeface="Microsoft Sans Serif"/>
            </a:endParaRPr>
          </a:p>
          <a:p>
            <a:pPr marL="167005" marR="845185" indent="-167005" algn="just">
              <a:lnSpc>
                <a:spcPct val="105000"/>
              </a:lnSpc>
              <a:spcBef>
                <a:spcPts val="5"/>
              </a:spcBef>
              <a:buChar char="-"/>
              <a:tabLst>
                <a:tab pos="167005" algn="l"/>
              </a:tabLst>
            </a:pPr>
            <a:r>
              <a:rPr sz="2000" spc="-20" dirty="0">
                <a:latin typeface="Microsoft Sans Serif"/>
                <a:cs typeface="Microsoft Sans Serif"/>
              </a:rPr>
              <a:t>образовательная </a:t>
            </a:r>
            <a:r>
              <a:rPr sz="2000" spc="-10" dirty="0">
                <a:latin typeface="Microsoft Sans Serif"/>
                <a:cs typeface="Microsoft Sans Serif"/>
              </a:rPr>
              <a:t>деятельность </a:t>
            </a:r>
            <a:r>
              <a:rPr sz="2000" dirty="0">
                <a:latin typeface="Microsoft Sans Serif"/>
                <a:cs typeface="Microsoft Sans Serif"/>
              </a:rPr>
              <a:t>в </a:t>
            </a:r>
            <a:r>
              <a:rPr sz="2000" spc="-25" dirty="0">
                <a:latin typeface="Microsoft Sans Serif"/>
                <a:cs typeface="Microsoft Sans Serif"/>
              </a:rPr>
              <a:t>группе </a:t>
            </a:r>
            <a:r>
              <a:rPr sz="2000" spc="-20" dirty="0">
                <a:latin typeface="Microsoft Sans Serif"/>
                <a:cs typeface="Microsoft Sans Serif"/>
              </a:rPr>
              <a:t>компенсирующей </a:t>
            </a:r>
            <a:r>
              <a:rPr sz="2000" spc="-52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направленности </a:t>
            </a:r>
            <a:r>
              <a:rPr sz="2000" dirty="0">
                <a:latin typeface="Microsoft Sans Serif"/>
                <a:cs typeface="Microsoft Sans Serif"/>
              </a:rPr>
              <a:t>для </a:t>
            </a:r>
            <a:r>
              <a:rPr sz="2000" spc="-25" dirty="0">
                <a:latin typeface="Microsoft Sans Serif"/>
                <a:cs typeface="Microsoft Sans Serif"/>
              </a:rPr>
              <a:t>детей </a:t>
            </a:r>
            <a:r>
              <a:rPr sz="2000" dirty="0">
                <a:latin typeface="Microsoft Sans Serif"/>
                <a:cs typeface="Microsoft Sans Serif"/>
              </a:rPr>
              <a:t>с </a:t>
            </a:r>
            <a:r>
              <a:rPr sz="2000" spc="-25" dirty="0">
                <a:latin typeface="Microsoft Sans Serif"/>
                <a:cs typeface="Microsoft Sans Serif"/>
              </a:rPr>
              <a:t>фонетико-фонематическими </a:t>
            </a:r>
            <a:r>
              <a:rPr sz="2000" spc="-52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нарушениями </a:t>
            </a:r>
            <a:r>
              <a:rPr sz="2000" spc="-20" dirty="0">
                <a:latin typeface="Microsoft Sans Serif"/>
                <a:cs typeface="Microsoft Sans Serif"/>
              </a:rPr>
              <a:t>речи;</a:t>
            </a:r>
            <a:endParaRPr sz="2000">
              <a:latin typeface="Microsoft Sans Serif"/>
              <a:cs typeface="Microsoft Sans Serif"/>
            </a:endParaRPr>
          </a:p>
          <a:p>
            <a:pPr marL="12700" algn="just">
              <a:lnSpc>
                <a:spcPct val="100000"/>
              </a:lnSpc>
              <a:spcBef>
                <a:spcPts val="120"/>
              </a:spcBef>
            </a:pPr>
            <a:r>
              <a:rPr sz="2000" spc="525" dirty="0">
                <a:latin typeface="Microsoft Sans Serif"/>
                <a:cs typeface="Microsoft Sans Serif"/>
              </a:rPr>
              <a:t>–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региональный</a:t>
            </a:r>
            <a:r>
              <a:rPr sz="2000" spc="-25" dirty="0">
                <a:latin typeface="Microsoft Sans Serif"/>
                <a:cs typeface="Microsoft Sans Serif"/>
              </a:rPr>
              <a:t> компонент;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35965" y="4816855"/>
            <a:ext cx="7915909" cy="121539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286385" marR="5080" indent="-274320">
              <a:lnSpc>
                <a:spcPct val="80000"/>
              </a:lnSpc>
              <a:spcBef>
                <a:spcPts val="585"/>
              </a:spcBef>
              <a:buChar char="-"/>
              <a:tabLst>
                <a:tab pos="299085" algn="l"/>
                <a:tab pos="299720" algn="l"/>
                <a:tab pos="2002789" algn="l"/>
                <a:tab pos="4133850" algn="l"/>
                <a:tab pos="6243320" algn="l"/>
                <a:tab pos="7774940" algn="l"/>
              </a:tabLst>
            </a:pPr>
            <a:r>
              <a:rPr sz="2000" spc="-5" dirty="0">
                <a:latin typeface="Microsoft Sans Serif"/>
                <a:cs typeface="Microsoft Sans Serif"/>
              </a:rPr>
              <a:t>о</a:t>
            </a:r>
            <a:r>
              <a:rPr sz="2000" spc="15" dirty="0">
                <a:latin typeface="Microsoft Sans Serif"/>
                <a:cs typeface="Microsoft Sans Serif"/>
              </a:rPr>
              <a:t>с</a:t>
            </a:r>
            <a:r>
              <a:rPr sz="2000" spc="-5" dirty="0">
                <a:latin typeface="Microsoft Sans Serif"/>
                <a:cs typeface="Microsoft Sans Serif"/>
              </a:rPr>
              <a:t>о</a:t>
            </a:r>
            <a:r>
              <a:rPr sz="2000" spc="-20" dirty="0">
                <a:latin typeface="Microsoft Sans Serif"/>
                <a:cs typeface="Microsoft Sans Serif"/>
              </a:rPr>
              <a:t>б</a:t>
            </a:r>
            <a:r>
              <a:rPr sz="2000" spc="-10" dirty="0">
                <a:latin typeface="Microsoft Sans Serif"/>
                <a:cs typeface="Microsoft Sans Serif"/>
              </a:rPr>
              <a:t>е</a:t>
            </a:r>
            <a:r>
              <a:rPr sz="2000" spc="-20" dirty="0">
                <a:latin typeface="Microsoft Sans Serif"/>
                <a:cs typeface="Microsoft Sans Serif"/>
              </a:rPr>
              <a:t>н</a:t>
            </a:r>
            <a:r>
              <a:rPr sz="2000" spc="-10" dirty="0">
                <a:latin typeface="Microsoft Sans Serif"/>
                <a:cs typeface="Microsoft Sans Serif"/>
              </a:rPr>
              <a:t>н</a:t>
            </a:r>
            <a:r>
              <a:rPr sz="2000" spc="-20" dirty="0">
                <a:latin typeface="Microsoft Sans Serif"/>
                <a:cs typeface="Microsoft Sans Serif"/>
              </a:rPr>
              <a:t>о</a:t>
            </a:r>
            <a:r>
              <a:rPr sz="2000" dirty="0">
                <a:latin typeface="Microsoft Sans Serif"/>
                <a:cs typeface="Microsoft Sans Serif"/>
              </a:rPr>
              <a:t>с</a:t>
            </a:r>
            <a:r>
              <a:rPr sz="2000" spc="-15" dirty="0">
                <a:latin typeface="Microsoft Sans Serif"/>
                <a:cs typeface="Microsoft Sans Serif"/>
              </a:rPr>
              <a:t>т</a:t>
            </a:r>
            <a:r>
              <a:rPr sz="2000" dirty="0">
                <a:latin typeface="Microsoft Sans Serif"/>
                <a:cs typeface="Microsoft Sans Serif"/>
              </a:rPr>
              <a:t>и	</a:t>
            </a:r>
            <a:r>
              <a:rPr sz="2000" spc="-35" dirty="0">
                <a:latin typeface="Microsoft Sans Serif"/>
                <a:cs typeface="Microsoft Sans Serif"/>
              </a:rPr>
              <a:t>в</a:t>
            </a:r>
            <a:r>
              <a:rPr sz="2000" spc="-85" dirty="0">
                <a:latin typeface="Microsoft Sans Serif"/>
                <a:cs typeface="Microsoft Sans Serif"/>
              </a:rPr>
              <a:t>з</a:t>
            </a:r>
            <a:r>
              <a:rPr sz="2000" spc="-15" dirty="0">
                <a:latin typeface="Microsoft Sans Serif"/>
                <a:cs typeface="Microsoft Sans Serif"/>
              </a:rPr>
              <a:t>а</a:t>
            </a:r>
            <a:r>
              <a:rPr sz="2000" spc="-20" dirty="0">
                <a:latin typeface="Microsoft Sans Serif"/>
                <a:cs typeface="Microsoft Sans Serif"/>
              </a:rPr>
              <a:t>им</a:t>
            </a:r>
            <a:r>
              <a:rPr sz="2000" spc="-65" dirty="0">
                <a:latin typeface="Microsoft Sans Serif"/>
                <a:cs typeface="Microsoft Sans Serif"/>
              </a:rPr>
              <a:t>о</a:t>
            </a:r>
            <a:r>
              <a:rPr sz="2000" spc="-20" dirty="0">
                <a:latin typeface="Microsoft Sans Serif"/>
                <a:cs typeface="Microsoft Sans Serif"/>
              </a:rPr>
              <a:t>д</a:t>
            </a:r>
            <a:r>
              <a:rPr sz="2000" spc="-5" dirty="0">
                <a:latin typeface="Microsoft Sans Serif"/>
                <a:cs typeface="Microsoft Sans Serif"/>
              </a:rPr>
              <a:t>ейс</a:t>
            </a:r>
            <a:r>
              <a:rPr sz="2000" spc="-15" dirty="0">
                <a:latin typeface="Microsoft Sans Serif"/>
                <a:cs typeface="Microsoft Sans Serif"/>
              </a:rPr>
              <a:t>т</a:t>
            </a:r>
            <a:r>
              <a:rPr sz="2000" spc="-5" dirty="0">
                <a:latin typeface="Microsoft Sans Serif"/>
                <a:cs typeface="Microsoft Sans Serif"/>
              </a:rPr>
              <a:t>ви</a:t>
            </a:r>
            <a:r>
              <a:rPr sz="2000" dirty="0">
                <a:latin typeface="Microsoft Sans Serif"/>
                <a:cs typeface="Microsoft Sans Serif"/>
              </a:rPr>
              <a:t>я	</a:t>
            </a:r>
            <a:r>
              <a:rPr sz="2000" spc="-35" dirty="0">
                <a:latin typeface="Microsoft Sans Serif"/>
                <a:cs typeface="Microsoft Sans Serif"/>
              </a:rPr>
              <a:t>п</a:t>
            </a:r>
            <a:r>
              <a:rPr sz="2000" spc="-50" dirty="0">
                <a:latin typeface="Microsoft Sans Serif"/>
                <a:cs typeface="Microsoft Sans Serif"/>
              </a:rPr>
              <a:t>е</a:t>
            </a:r>
            <a:r>
              <a:rPr sz="2000" spc="-20" dirty="0">
                <a:latin typeface="Microsoft Sans Serif"/>
                <a:cs typeface="Microsoft Sans Serif"/>
              </a:rPr>
              <a:t>да</a:t>
            </a:r>
            <a:r>
              <a:rPr sz="2000" spc="-65" dirty="0">
                <a:latin typeface="Microsoft Sans Serif"/>
                <a:cs typeface="Microsoft Sans Serif"/>
              </a:rPr>
              <a:t>г</a:t>
            </a:r>
            <a:r>
              <a:rPr sz="2000" spc="-15" dirty="0">
                <a:latin typeface="Microsoft Sans Serif"/>
                <a:cs typeface="Microsoft Sans Serif"/>
              </a:rPr>
              <a:t>о</a:t>
            </a:r>
            <a:r>
              <a:rPr sz="2000" spc="-20" dirty="0">
                <a:latin typeface="Microsoft Sans Serif"/>
                <a:cs typeface="Microsoft Sans Serif"/>
              </a:rPr>
              <a:t>ги</a:t>
            </a:r>
            <a:r>
              <a:rPr sz="2000" spc="-45" dirty="0">
                <a:latin typeface="Microsoft Sans Serif"/>
                <a:cs typeface="Microsoft Sans Serif"/>
              </a:rPr>
              <a:t>ч</a:t>
            </a:r>
            <a:r>
              <a:rPr sz="2000" spc="-50" dirty="0">
                <a:latin typeface="Microsoft Sans Serif"/>
                <a:cs typeface="Microsoft Sans Serif"/>
              </a:rPr>
              <a:t>ес</a:t>
            </a:r>
            <a:r>
              <a:rPr sz="2000" spc="-25" dirty="0">
                <a:latin typeface="Microsoft Sans Serif"/>
                <a:cs typeface="Microsoft Sans Serif"/>
              </a:rPr>
              <a:t>ко</a:t>
            </a:r>
            <a:r>
              <a:rPr sz="2000" spc="-75" dirty="0">
                <a:latin typeface="Microsoft Sans Serif"/>
                <a:cs typeface="Microsoft Sans Serif"/>
              </a:rPr>
              <a:t>г</a:t>
            </a:r>
            <a:r>
              <a:rPr sz="2000" dirty="0">
                <a:latin typeface="Microsoft Sans Serif"/>
                <a:cs typeface="Microsoft Sans Serif"/>
              </a:rPr>
              <a:t>о	</a:t>
            </a:r>
            <a:r>
              <a:rPr sz="2000" spc="-105" dirty="0">
                <a:latin typeface="Microsoft Sans Serif"/>
                <a:cs typeface="Microsoft Sans Serif"/>
              </a:rPr>
              <a:t>к</a:t>
            </a:r>
            <a:r>
              <a:rPr sz="2000" spc="-50" dirty="0">
                <a:latin typeface="Microsoft Sans Serif"/>
                <a:cs typeface="Microsoft Sans Serif"/>
              </a:rPr>
              <a:t>о</a:t>
            </a:r>
            <a:r>
              <a:rPr sz="2000" spc="20" dirty="0">
                <a:latin typeface="Microsoft Sans Serif"/>
                <a:cs typeface="Microsoft Sans Serif"/>
              </a:rPr>
              <a:t>л</a:t>
            </a:r>
            <a:r>
              <a:rPr sz="2000" dirty="0">
                <a:latin typeface="Microsoft Sans Serif"/>
                <a:cs typeface="Microsoft Sans Serif"/>
              </a:rPr>
              <a:t>л</a:t>
            </a:r>
            <a:r>
              <a:rPr sz="2000" spc="-70" dirty="0">
                <a:latin typeface="Microsoft Sans Serif"/>
                <a:cs typeface="Microsoft Sans Serif"/>
              </a:rPr>
              <a:t>е</a:t>
            </a:r>
            <a:r>
              <a:rPr sz="2000" spc="-40" dirty="0">
                <a:latin typeface="Microsoft Sans Serif"/>
                <a:cs typeface="Microsoft Sans Serif"/>
              </a:rPr>
              <a:t>к</a:t>
            </a:r>
            <a:r>
              <a:rPr sz="2000" dirty="0">
                <a:latin typeface="Microsoft Sans Serif"/>
                <a:cs typeface="Microsoft Sans Serif"/>
              </a:rPr>
              <a:t>т</a:t>
            </a:r>
            <a:r>
              <a:rPr sz="2000" spc="-10" dirty="0">
                <a:latin typeface="Microsoft Sans Serif"/>
                <a:cs typeface="Microsoft Sans Serif"/>
              </a:rPr>
              <a:t>и</a:t>
            </a:r>
            <a:r>
              <a:rPr sz="2000" spc="-35" dirty="0">
                <a:latin typeface="Microsoft Sans Serif"/>
                <a:cs typeface="Microsoft Sans Serif"/>
              </a:rPr>
              <a:t>в</a:t>
            </a:r>
            <a:r>
              <a:rPr sz="2000" dirty="0">
                <a:latin typeface="Microsoft Sans Serif"/>
                <a:cs typeface="Microsoft Sans Serif"/>
              </a:rPr>
              <a:t>а	с  </a:t>
            </a:r>
            <a:r>
              <a:rPr sz="2000" spc="-15" dirty="0">
                <a:latin typeface="Microsoft Sans Serif"/>
                <a:cs typeface="Microsoft Sans Serif"/>
              </a:rPr>
              <a:t>семьями воспитанников;</a:t>
            </a:r>
            <a:endParaRPr sz="2000">
              <a:latin typeface="Microsoft Sans Serif"/>
              <a:cs typeface="Microsoft Sans Serif"/>
            </a:endParaRPr>
          </a:p>
          <a:p>
            <a:pPr marL="166370" indent="-154305">
              <a:lnSpc>
                <a:spcPct val="100000"/>
              </a:lnSpc>
              <a:spcBef>
                <a:spcPts val="120"/>
              </a:spcBef>
              <a:buChar char="-"/>
              <a:tabLst>
                <a:tab pos="167005" algn="l"/>
              </a:tabLst>
            </a:pPr>
            <a:r>
              <a:rPr sz="2000" spc="-20" dirty="0">
                <a:latin typeface="Microsoft Sans Serif"/>
                <a:cs typeface="Microsoft Sans Serif"/>
              </a:rPr>
              <a:t>взаимодействие </a:t>
            </a:r>
            <a:r>
              <a:rPr sz="2000" dirty="0">
                <a:latin typeface="Microsoft Sans Serif"/>
                <a:cs typeface="Microsoft Sans Serif"/>
              </a:rPr>
              <a:t>с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социальными</a:t>
            </a:r>
            <a:r>
              <a:rPr sz="2000" spc="-10" dirty="0">
                <a:latin typeface="Microsoft Sans Serif"/>
                <a:cs typeface="Microsoft Sans Serif"/>
              </a:rPr>
              <a:t> институтами </a:t>
            </a:r>
            <a:r>
              <a:rPr sz="2000" spc="-20" dirty="0">
                <a:latin typeface="Microsoft Sans Serif"/>
                <a:cs typeface="Microsoft Sans Serif"/>
              </a:rPr>
              <a:t>детства;</a:t>
            </a:r>
            <a:endParaRPr sz="2000">
              <a:latin typeface="Microsoft Sans Serif"/>
              <a:cs typeface="Microsoft Sans Serif"/>
            </a:endParaRPr>
          </a:p>
          <a:p>
            <a:pPr marL="166370" indent="-154305">
              <a:lnSpc>
                <a:spcPct val="100000"/>
              </a:lnSpc>
              <a:spcBef>
                <a:spcPts val="120"/>
              </a:spcBef>
              <a:buChar char="-"/>
              <a:tabLst>
                <a:tab pos="167005" algn="l"/>
              </a:tabLst>
            </a:pPr>
            <a:r>
              <a:rPr sz="2000" spc="-10" dirty="0">
                <a:latin typeface="Microsoft Sans Serif"/>
                <a:cs typeface="Microsoft Sans Serif"/>
              </a:rPr>
              <a:t>вариативная</a:t>
            </a:r>
            <a:r>
              <a:rPr sz="2000" spc="-2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часть</a:t>
            </a:r>
            <a:r>
              <a:rPr sz="2000" spc="-20" dirty="0">
                <a:latin typeface="Microsoft Sans Serif"/>
                <a:cs typeface="Microsoft Sans Serif"/>
              </a:rPr>
              <a:t> программы.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322691" y="5870244"/>
            <a:ext cx="22352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12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0661" y="589915"/>
            <a:ext cx="7042150" cy="787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39370">
              <a:lnSpc>
                <a:spcPct val="100000"/>
              </a:lnSpc>
              <a:spcBef>
                <a:spcPts val="95"/>
              </a:spcBef>
            </a:pPr>
            <a:r>
              <a:rPr sz="2500" spc="-25" dirty="0">
                <a:solidFill>
                  <a:srgbClr val="000099"/>
                </a:solidFill>
                <a:latin typeface="Arial"/>
                <a:cs typeface="Arial"/>
              </a:rPr>
              <a:t>О</a:t>
            </a:r>
            <a:r>
              <a:rPr sz="2000" spc="-25" dirty="0">
                <a:solidFill>
                  <a:srgbClr val="000099"/>
                </a:solidFill>
                <a:latin typeface="Arial"/>
                <a:cs typeface="Arial"/>
              </a:rPr>
              <a:t>БРАЗОВАТЕЛЬНЫЕ</a:t>
            </a:r>
            <a:r>
              <a:rPr sz="2000" spc="114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000099"/>
                </a:solidFill>
                <a:latin typeface="Arial"/>
                <a:cs typeface="Arial"/>
              </a:rPr>
              <a:t>ОБЛАСТИ</a:t>
            </a:r>
            <a:r>
              <a:rPr sz="2500" spc="-20" dirty="0">
                <a:solidFill>
                  <a:srgbClr val="000099"/>
                </a:solidFill>
                <a:latin typeface="Arial"/>
                <a:cs typeface="Arial"/>
              </a:rPr>
              <a:t>,</a:t>
            </a:r>
            <a:r>
              <a:rPr sz="2500" spc="-15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0099"/>
                </a:solidFill>
                <a:latin typeface="Arial"/>
                <a:cs typeface="Arial"/>
              </a:rPr>
              <a:t>ОБЕСПЕЧИВАЮЩИЕ </a:t>
            </a:r>
            <a:r>
              <a:rPr sz="2000" spc="-54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000099"/>
                </a:solidFill>
                <a:latin typeface="Arial"/>
                <a:cs typeface="Arial"/>
              </a:rPr>
              <a:t>РАЗНОСТОРОННЕЕ</a:t>
            </a:r>
            <a:r>
              <a:rPr sz="2000" spc="9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000" spc="-25" dirty="0">
                <a:solidFill>
                  <a:srgbClr val="000099"/>
                </a:solidFill>
                <a:latin typeface="Arial"/>
                <a:cs typeface="Arial"/>
              </a:rPr>
              <a:t>РАЗВИТИЕ</a:t>
            </a:r>
            <a:r>
              <a:rPr sz="2000" spc="14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0099"/>
                </a:solidFill>
                <a:latin typeface="Arial"/>
                <a:cs typeface="Arial"/>
              </a:rPr>
              <a:t>ДЕТЕЙ</a:t>
            </a:r>
            <a:r>
              <a:rPr sz="2000" spc="15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99"/>
                </a:solidFill>
                <a:latin typeface="Arial"/>
                <a:cs typeface="Arial"/>
              </a:rPr>
              <a:t>ПО</a:t>
            </a:r>
            <a:r>
              <a:rPr sz="2000" spc="13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500" spc="-15" dirty="0">
                <a:solidFill>
                  <a:srgbClr val="000099"/>
                </a:solidFill>
                <a:latin typeface="Arial"/>
                <a:cs typeface="Arial"/>
              </a:rPr>
              <a:t>ФГОС</a:t>
            </a:r>
            <a:r>
              <a:rPr sz="2500" spc="1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500" spc="-10" dirty="0">
                <a:solidFill>
                  <a:srgbClr val="000099"/>
                </a:solidFill>
                <a:latin typeface="Arial"/>
                <a:cs typeface="Arial"/>
              </a:rPr>
              <a:t>ДО:</a:t>
            </a:r>
            <a:endParaRPr sz="25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843783" y="1844039"/>
            <a:ext cx="3383279" cy="719455"/>
          </a:xfrm>
          <a:custGeom>
            <a:avLst/>
            <a:gdLst/>
            <a:ahLst/>
            <a:cxnLst/>
            <a:rect l="l" t="t" r="r" b="b"/>
            <a:pathLst>
              <a:path w="3383279" h="719455">
                <a:moveTo>
                  <a:pt x="3383279" y="0"/>
                </a:moveTo>
                <a:lnTo>
                  <a:pt x="0" y="0"/>
                </a:lnTo>
                <a:lnTo>
                  <a:pt x="0" y="719327"/>
                </a:lnTo>
                <a:lnTo>
                  <a:pt x="3383279" y="719327"/>
                </a:lnTo>
                <a:lnTo>
                  <a:pt x="3383279" y="0"/>
                </a:lnTo>
                <a:close/>
              </a:path>
            </a:pathLst>
          </a:custGeom>
          <a:solidFill>
            <a:srgbClr val="99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843783" y="1844039"/>
            <a:ext cx="3383279" cy="719455"/>
          </a:xfrm>
          <a:prstGeom prst="rect">
            <a:avLst/>
          </a:prstGeom>
          <a:ln w="9144">
            <a:solidFill>
              <a:srgbClr val="000000"/>
            </a:solidFill>
          </a:ln>
        </p:spPr>
        <p:txBody>
          <a:bodyPr vert="horz" wrap="square" lIns="0" tIns="170180" rIns="0" bIns="0" rtlCol="0">
            <a:spAutoFit/>
          </a:bodyPr>
          <a:lstStyle/>
          <a:p>
            <a:pPr marL="56515">
              <a:lnSpc>
                <a:spcPct val="100000"/>
              </a:lnSpc>
              <a:spcBef>
                <a:spcPts val="1340"/>
              </a:spcBef>
            </a:pPr>
            <a:r>
              <a:rPr sz="2400" b="1" spc="-10" dirty="0">
                <a:latin typeface="Arial"/>
                <a:cs typeface="Arial"/>
              </a:rPr>
              <a:t>Физическое</a:t>
            </a:r>
            <a:r>
              <a:rPr sz="2400" b="1" spc="-5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развитие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000244" y="4786884"/>
            <a:ext cx="2715895" cy="1224280"/>
          </a:xfrm>
          <a:prstGeom prst="rect">
            <a:avLst/>
          </a:prstGeom>
          <a:solidFill>
            <a:srgbClr val="99CCFF"/>
          </a:solidFill>
          <a:ln w="9144">
            <a:solidFill>
              <a:srgbClr val="000000"/>
            </a:solidFill>
          </a:ln>
        </p:spPr>
        <p:txBody>
          <a:bodyPr vert="horz" wrap="square" lIns="0" tIns="56515" rIns="0" bIns="0" rtlCol="0">
            <a:spAutoFit/>
          </a:bodyPr>
          <a:lstStyle/>
          <a:p>
            <a:pPr marL="138430" marR="132080" algn="ctr">
              <a:lnSpc>
                <a:spcPct val="100000"/>
              </a:lnSpc>
              <a:spcBef>
                <a:spcPts val="445"/>
              </a:spcBef>
            </a:pPr>
            <a:r>
              <a:rPr sz="2400" b="1" spc="-45" dirty="0">
                <a:latin typeface="Arial"/>
                <a:cs typeface="Arial"/>
              </a:rPr>
              <a:t>Х</a:t>
            </a:r>
            <a:r>
              <a:rPr sz="2400" b="1" spc="-90" dirty="0">
                <a:latin typeface="Arial"/>
                <a:cs typeface="Arial"/>
              </a:rPr>
              <a:t>у</a:t>
            </a:r>
            <a:r>
              <a:rPr sz="2400" b="1" dirty="0">
                <a:latin typeface="Arial"/>
                <a:cs typeface="Arial"/>
              </a:rPr>
              <a:t>д</a:t>
            </a:r>
            <a:r>
              <a:rPr sz="2400" b="1" spc="-40" dirty="0">
                <a:latin typeface="Arial"/>
                <a:cs typeface="Arial"/>
              </a:rPr>
              <a:t>о</a:t>
            </a:r>
            <a:r>
              <a:rPr sz="2400" b="1" spc="-35" dirty="0">
                <a:latin typeface="Arial"/>
                <a:cs typeface="Arial"/>
              </a:rPr>
              <a:t>ж</a:t>
            </a:r>
            <a:r>
              <a:rPr sz="2400" b="1" spc="-40" dirty="0">
                <a:latin typeface="Arial"/>
                <a:cs typeface="Arial"/>
              </a:rPr>
              <a:t>е</a:t>
            </a:r>
            <a:r>
              <a:rPr sz="2400" b="1" spc="5" dirty="0">
                <a:latin typeface="Arial"/>
                <a:cs typeface="Arial"/>
              </a:rPr>
              <a:t>с</a:t>
            </a:r>
            <a:r>
              <a:rPr sz="2400" b="1" spc="-15" dirty="0">
                <a:latin typeface="Arial"/>
                <a:cs typeface="Arial"/>
              </a:rPr>
              <a:t>т</a:t>
            </a:r>
            <a:r>
              <a:rPr sz="2400" b="1" spc="-25" dirty="0">
                <a:latin typeface="Arial"/>
                <a:cs typeface="Arial"/>
              </a:rPr>
              <a:t>в</a:t>
            </a:r>
            <a:r>
              <a:rPr sz="2400" b="1" spc="-5" dirty="0">
                <a:latin typeface="Arial"/>
                <a:cs typeface="Arial"/>
              </a:rPr>
              <a:t>енн</a:t>
            </a:r>
            <a:r>
              <a:rPr sz="2400" b="1" spc="5" dirty="0">
                <a:latin typeface="Arial"/>
                <a:cs typeface="Arial"/>
              </a:rPr>
              <a:t>о</a:t>
            </a:r>
            <a:r>
              <a:rPr sz="2400" b="1" dirty="0">
                <a:latin typeface="Arial"/>
                <a:cs typeface="Arial"/>
              </a:rPr>
              <a:t>-  </a:t>
            </a:r>
            <a:r>
              <a:rPr sz="2400" b="1" spc="-20" dirty="0">
                <a:latin typeface="Arial"/>
                <a:cs typeface="Arial"/>
              </a:rPr>
              <a:t>эстетическое</a:t>
            </a:r>
            <a:endParaRPr sz="2400">
              <a:latin typeface="Arial"/>
              <a:cs typeface="Arial"/>
            </a:endParaRPr>
          </a:p>
          <a:p>
            <a:pPr marL="635" algn="ctr">
              <a:lnSpc>
                <a:spcPct val="100000"/>
              </a:lnSpc>
            </a:pPr>
            <a:r>
              <a:rPr sz="2400" b="1" spc="-5" dirty="0">
                <a:latin typeface="Arial"/>
                <a:cs typeface="Arial"/>
              </a:rPr>
              <a:t>развитие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143500" y="3072383"/>
            <a:ext cx="3446145" cy="1214755"/>
          </a:xfrm>
          <a:prstGeom prst="rect">
            <a:avLst/>
          </a:prstGeom>
          <a:solidFill>
            <a:srgbClr val="99CCFF"/>
          </a:solidFill>
          <a:ln w="9144">
            <a:solidFill>
              <a:srgbClr val="000000"/>
            </a:solidFill>
          </a:ln>
        </p:spPr>
        <p:txBody>
          <a:bodyPr vert="horz" wrap="square" lIns="0" tIns="233679" rIns="0" bIns="0" rtlCol="0">
            <a:spAutoFit/>
          </a:bodyPr>
          <a:lstStyle/>
          <a:p>
            <a:pPr marL="1029969" marR="480059" indent="-565785">
              <a:lnSpc>
                <a:spcPct val="100000"/>
              </a:lnSpc>
              <a:spcBef>
                <a:spcPts val="1839"/>
              </a:spcBef>
            </a:pPr>
            <a:r>
              <a:rPr sz="2400" b="1" dirty="0">
                <a:latin typeface="Arial"/>
                <a:cs typeface="Arial"/>
              </a:rPr>
              <a:t>П</a:t>
            </a:r>
            <a:r>
              <a:rPr sz="2400" b="1" spc="-40" dirty="0">
                <a:latin typeface="Arial"/>
                <a:cs typeface="Arial"/>
              </a:rPr>
              <a:t>о</a:t>
            </a:r>
            <a:r>
              <a:rPr sz="2400" b="1" spc="-5" dirty="0">
                <a:latin typeface="Arial"/>
                <a:cs typeface="Arial"/>
              </a:rPr>
              <a:t>зна</a:t>
            </a:r>
            <a:r>
              <a:rPr sz="2400" b="1" spc="-45" dirty="0">
                <a:latin typeface="Arial"/>
                <a:cs typeface="Arial"/>
              </a:rPr>
              <a:t>в</a:t>
            </a:r>
            <a:r>
              <a:rPr sz="2400" b="1" spc="-5" dirty="0">
                <a:latin typeface="Arial"/>
                <a:cs typeface="Arial"/>
              </a:rPr>
              <a:t>а</a:t>
            </a:r>
            <a:r>
              <a:rPr sz="2400" b="1" spc="-30" dirty="0">
                <a:latin typeface="Arial"/>
                <a:cs typeface="Arial"/>
              </a:rPr>
              <a:t>т</a:t>
            </a:r>
            <a:r>
              <a:rPr sz="2400" b="1" spc="-5" dirty="0">
                <a:latin typeface="Arial"/>
                <a:cs typeface="Arial"/>
              </a:rPr>
              <a:t>ельное  развитие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857755" y="4715255"/>
            <a:ext cx="2592705" cy="1286510"/>
          </a:xfrm>
          <a:prstGeom prst="rect">
            <a:avLst/>
          </a:prstGeom>
          <a:solidFill>
            <a:srgbClr val="99CCFF"/>
          </a:solidFill>
          <a:ln w="9144">
            <a:solidFill>
              <a:srgbClr val="000000"/>
            </a:solidFill>
          </a:ln>
        </p:spPr>
        <p:txBody>
          <a:bodyPr vert="horz" wrap="square" lIns="0" tIns="269875" rIns="0" bIns="0" rtlCol="0">
            <a:spAutoFit/>
          </a:bodyPr>
          <a:lstStyle/>
          <a:p>
            <a:pPr marL="631190">
              <a:lnSpc>
                <a:spcPct val="100000"/>
              </a:lnSpc>
              <a:spcBef>
                <a:spcPts val="2125"/>
              </a:spcBef>
            </a:pPr>
            <a:r>
              <a:rPr sz="2400" b="1" spc="-30" dirty="0">
                <a:latin typeface="Arial"/>
                <a:cs typeface="Arial"/>
              </a:rPr>
              <a:t>Речевое</a:t>
            </a:r>
            <a:endParaRPr sz="2400">
              <a:latin typeface="Arial"/>
              <a:cs typeface="Arial"/>
            </a:endParaRPr>
          </a:p>
          <a:p>
            <a:pPr marL="601980">
              <a:lnSpc>
                <a:spcPct val="100000"/>
              </a:lnSpc>
              <a:spcBef>
                <a:spcPts val="5"/>
              </a:spcBef>
            </a:pPr>
            <a:r>
              <a:rPr sz="2400" b="1" spc="-5" dirty="0">
                <a:latin typeface="Arial"/>
                <a:cs typeface="Arial"/>
              </a:rPr>
              <a:t>развитие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84988" y="3072383"/>
            <a:ext cx="3359150" cy="1221105"/>
          </a:xfrm>
          <a:prstGeom prst="rect">
            <a:avLst/>
          </a:prstGeom>
          <a:solidFill>
            <a:srgbClr val="99CCFF"/>
          </a:solidFill>
          <a:ln w="9144">
            <a:solidFill>
              <a:srgbClr val="000000"/>
            </a:solidFill>
          </a:ln>
        </p:spPr>
        <p:txBody>
          <a:bodyPr vert="horz" wrap="square" lIns="0" tIns="54610" rIns="0" bIns="0" rtlCol="0">
            <a:spAutoFit/>
          </a:bodyPr>
          <a:lstStyle/>
          <a:p>
            <a:pPr marL="284480" marR="368935" indent="492125">
              <a:lnSpc>
                <a:spcPct val="100000"/>
              </a:lnSpc>
              <a:spcBef>
                <a:spcPts val="430"/>
              </a:spcBef>
            </a:pPr>
            <a:r>
              <a:rPr sz="2400" b="1" spc="-5" dirty="0">
                <a:latin typeface="Arial"/>
                <a:cs typeface="Arial"/>
              </a:rPr>
              <a:t>Социально- </a:t>
            </a:r>
            <a:r>
              <a:rPr sz="2400" b="1" dirty="0">
                <a:latin typeface="Arial"/>
                <a:cs typeface="Arial"/>
              </a:rPr>
              <a:t> </a:t>
            </a:r>
            <a:r>
              <a:rPr sz="2400" b="1" spc="-40" dirty="0">
                <a:latin typeface="Arial"/>
                <a:cs typeface="Arial"/>
              </a:rPr>
              <a:t>ко</a:t>
            </a:r>
            <a:r>
              <a:rPr sz="2400" b="1" dirty="0">
                <a:latin typeface="Arial"/>
                <a:cs typeface="Arial"/>
              </a:rPr>
              <a:t>м</a:t>
            </a:r>
            <a:r>
              <a:rPr sz="2400" b="1" spc="-40" dirty="0">
                <a:latin typeface="Arial"/>
                <a:cs typeface="Arial"/>
              </a:rPr>
              <a:t>м</a:t>
            </a:r>
            <a:r>
              <a:rPr sz="2400" b="1" spc="-30" dirty="0">
                <a:latin typeface="Arial"/>
                <a:cs typeface="Arial"/>
              </a:rPr>
              <a:t>у</a:t>
            </a:r>
            <a:r>
              <a:rPr sz="2400" b="1" dirty="0">
                <a:latin typeface="Arial"/>
                <a:cs typeface="Arial"/>
              </a:rPr>
              <a:t>ника</a:t>
            </a:r>
            <a:r>
              <a:rPr sz="2400" b="1" spc="-25" dirty="0">
                <a:latin typeface="Arial"/>
                <a:cs typeface="Arial"/>
              </a:rPr>
              <a:t>т</a:t>
            </a:r>
            <a:r>
              <a:rPr sz="2400" b="1" dirty="0">
                <a:latin typeface="Arial"/>
                <a:cs typeface="Arial"/>
              </a:rPr>
              <a:t>ивное</a:t>
            </a:r>
            <a:endParaRPr sz="2400">
              <a:latin typeface="Arial"/>
              <a:cs typeface="Arial"/>
            </a:endParaRPr>
          </a:p>
          <a:p>
            <a:pPr marL="985519">
              <a:lnSpc>
                <a:spcPct val="100000"/>
              </a:lnSpc>
            </a:pPr>
            <a:r>
              <a:rPr sz="2400" b="1" spc="-5" dirty="0">
                <a:latin typeface="Arial"/>
                <a:cs typeface="Arial"/>
              </a:rPr>
              <a:t>развитие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964435" y="2203704"/>
            <a:ext cx="4901565" cy="868044"/>
            <a:chOff x="1964435" y="2203704"/>
            <a:chExt cx="4901565" cy="868044"/>
          </a:xfrm>
        </p:grpSpPr>
        <p:sp>
          <p:nvSpPr>
            <p:cNvPr id="10" name="object 10"/>
            <p:cNvSpPr/>
            <p:nvPr/>
          </p:nvSpPr>
          <p:spPr>
            <a:xfrm>
              <a:off x="1964435" y="2203704"/>
              <a:ext cx="878840" cy="868044"/>
            </a:xfrm>
            <a:custGeom>
              <a:avLst/>
              <a:gdLst/>
              <a:ahLst/>
              <a:cxnLst/>
              <a:rect l="l" t="t" r="r" b="b"/>
              <a:pathLst>
                <a:path w="878839" h="868044">
                  <a:moveTo>
                    <a:pt x="27431" y="786892"/>
                  </a:moveTo>
                  <a:lnTo>
                    <a:pt x="0" y="867537"/>
                  </a:lnTo>
                  <a:lnTo>
                    <a:pt x="81025" y="841121"/>
                  </a:lnTo>
                  <a:lnTo>
                    <a:pt x="67596" y="827532"/>
                  </a:lnTo>
                  <a:lnTo>
                    <a:pt x="49656" y="827532"/>
                  </a:lnTo>
                  <a:lnTo>
                    <a:pt x="40766" y="818388"/>
                  </a:lnTo>
                  <a:lnTo>
                    <a:pt x="49772" y="809497"/>
                  </a:lnTo>
                  <a:lnTo>
                    <a:pt x="27431" y="786892"/>
                  </a:lnTo>
                  <a:close/>
                </a:path>
                <a:path w="878839" h="868044">
                  <a:moveTo>
                    <a:pt x="49772" y="809497"/>
                  </a:moveTo>
                  <a:lnTo>
                    <a:pt x="40766" y="818388"/>
                  </a:lnTo>
                  <a:lnTo>
                    <a:pt x="49656" y="827532"/>
                  </a:lnTo>
                  <a:lnTo>
                    <a:pt x="58736" y="818566"/>
                  </a:lnTo>
                  <a:lnTo>
                    <a:pt x="49772" y="809497"/>
                  </a:lnTo>
                  <a:close/>
                </a:path>
                <a:path w="878839" h="868044">
                  <a:moveTo>
                    <a:pt x="58736" y="818566"/>
                  </a:moveTo>
                  <a:lnTo>
                    <a:pt x="49656" y="827532"/>
                  </a:lnTo>
                  <a:lnTo>
                    <a:pt x="67596" y="827532"/>
                  </a:lnTo>
                  <a:lnTo>
                    <a:pt x="58736" y="818566"/>
                  </a:lnTo>
                  <a:close/>
                </a:path>
                <a:path w="878839" h="868044">
                  <a:moveTo>
                    <a:pt x="820039" y="49033"/>
                  </a:moveTo>
                  <a:lnTo>
                    <a:pt x="49772" y="809497"/>
                  </a:lnTo>
                  <a:lnTo>
                    <a:pt x="58736" y="818566"/>
                  </a:lnTo>
                  <a:lnTo>
                    <a:pt x="828941" y="58040"/>
                  </a:lnTo>
                  <a:lnTo>
                    <a:pt x="820039" y="49033"/>
                  </a:lnTo>
                  <a:close/>
                </a:path>
                <a:path w="878839" h="868044">
                  <a:moveTo>
                    <a:pt x="865061" y="40132"/>
                  </a:moveTo>
                  <a:lnTo>
                    <a:pt x="829056" y="40132"/>
                  </a:lnTo>
                  <a:lnTo>
                    <a:pt x="837945" y="49149"/>
                  </a:lnTo>
                  <a:lnTo>
                    <a:pt x="828941" y="58040"/>
                  </a:lnTo>
                  <a:lnTo>
                    <a:pt x="851281" y="80645"/>
                  </a:lnTo>
                  <a:lnTo>
                    <a:pt x="865061" y="40132"/>
                  </a:lnTo>
                  <a:close/>
                </a:path>
                <a:path w="878839" h="868044">
                  <a:moveTo>
                    <a:pt x="829056" y="40132"/>
                  </a:moveTo>
                  <a:lnTo>
                    <a:pt x="820039" y="49033"/>
                  </a:lnTo>
                  <a:lnTo>
                    <a:pt x="828941" y="58040"/>
                  </a:lnTo>
                  <a:lnTo>
                    <a:pt x="837945" y="49149"/>
                  </a:lnTo>
                  <a:lnTo>
                    <a:pt x="829056" y="40132"/>
                  </a:lnTo>
                  <a:close/>
                </a:path>
                <a:path w="878839" h="868044">
                  <a:moveTo>
                    <a:pt x="878713" y="0"/>
                  </a:moveTo>
                  <a:lnTo>
                    <a:pt x="797687" y="26416"/>
                  </a:lnTo>
                  <a:lnTo>
                    <a:pt x="820039" y="49033"/>
                  </a:lnTo>
                  <a:lnTo>
                    <a:pt x="829056" y="40132"/>
                  </a:lnTo>
                  <a:lnTo>
                    <a:pt x="865061" y="40132"/>
                  </a:lnTo>
                  <a:lnTo>
                    <a:pt x="87871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58080" y="2480056"/>
              <a:ext cx="154686" cy="166624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6227064" y="2203704"/>
              <a:ext cx="639445" cy="868044"/>
            </a:xfrm>
            <a:custGeom>
              <a:avLst/>
              <a:gdLst/>
              <a:ahLst/>
              <a:cxnLst/>
              <a:rect l="l" t="t" r="r" b="b"/>
              <a:pathLst>
                <a:path w="639445" h="868044">
                  <a:moveTo>
                    <a:pt x="588723" y="809928"/>
                  </a:moveTo>
                  <a:lnTo>
                    <a:pt x="563117" y="828801"/>
                  </a:lnTo>
                  <a:lnTo>
                    <a:pt x="638937" y="867537"/>
                  </a:lnTo>
                  <a:lnTo>
                    <a:pt x="630767" y="820166"/>
                  </a:lnTo>
                  <a:lnTo>
                    <a:pt x="596264" y="820166"/>
                  </a:lnTo>
                  <a:lnTo>
                    <a:pt x="588723" y="809928"/>
                  </a:lnTo>
                  <a:close/>
                </a:path>
                <a:path w="639445" h="868044">
                  <a:moveTo>
                    <a:pt x="598887" y="802437"/>
                  </a:moveTo>
                  <a:lnTo>
                    <a:pt x="588723" y="809928"/>
                  </a:lnTo>
                  <a:lnTo>
                    <a:pt x="596264" y="820166"/>
                  </a:lnTo>
                  <a:lnTo>
                    <a:pt x="606425" y="812673"/>
                  </a:lnTo>
                  <a:lnTo>
                    <a:pt x="598887" y="802437"/>
                  </a:lnTo>
                  <a:close/>
                </a:path>
                <a:path w="639445" h="868044">
                  <a:moveTo>
                    <a:pt x="624459" y="783590"/>
                  </a:moveTo>
                  <a:lnTo>
                    <a:pt x="598887" y="802437"/>
                  </a:lnTo>
                  <a:lnTo>
                    <a:pt x="606425" y="812673"/>
                  </a:lnTo>
                  <a:lnTo>
                    <a:pt x="596264" y="820166"/>
                  </a:lnTo>
                  <a:lnTo>
                    <a:pt x="630767" y="820166"/>
                  </a:lnTo>
                  <a:lnTo>
                    <a:pt x="624459" y="783590"/>
                  </a:lnTo>
                  <a:close/>
                </a:path>
                <a:path w="639445" h="868044">
                  <a:moveTo>
                    <a:pt x="50294" y="57548"/>
                  </a:moveTo>
                  <a:lnTo>
                    <a:pt x="40050" y="65098"/>
                  </a:lnTo>
                  <a:lnTo>
                    <a:pt x="588723" y="809928"/>
                  </a:lnTo>
                  <a:lnTo>
                    <a:pt x="598887" y="802437"/>
                  </a:lnTo>
                  <a:lnTo>
                    <a:pt x="50294" y="57548"/>
                  </a:lnTo>
                  <a:close/>
                </a:path>
                <a:path w="639445" h="868044">
                  <a:moveTo>
                    <a:pt x="0" y="0"/>
                  </a:moveTo>
                  <a:lnTo>
                    <a:pt x="14477" y="83947"/>
                  </a:lnTo>
                  <a:lnTo>
                    <a:pt x="40050" y="65098"/>
                  </a:lnTo>
                  <a:lnTo>
                    <a:pt x="32512" y="54863"/>
                  </a:lnTo>
                  <a:lnTo>
                    <a:pt x="42799" y="47371"/>
                  </a:lnTo>
                  <a:lnTo>
                    <a:pt x="64102" y="47371"/>
                  </a:lnTo>
                  <a:lnTo>
                    <a:pt x="75819" y="38735"/>
                  </a:lnTo>
                  <a:lnTo>
                    <a:pt x="0" y="0"/>
                  </a:lnTo>
                  <a:close/>
                </a:path>
                <a:path w="639445" h="868044">
                  <a:moveTo>
                    <a:pt x="42799" y="47371"/>
                  </a:moveTo>
                  <a:lnTo>
                    <a:pt x="32512" y="54863"/>
                  </a:lnTo>
                  <a:lnTo>
                    <a:pt x="40050" y="65098"/>
                  </a:lnTo>
                  <a:lnTo>
                    <a:pt x="50294" y="57548"/>
                  </a:lnTo>
                  <a:lnTo>
                    <a:pt x="42799" y="47371"/>
                  </a:lnTo>
                  <a:close/>
                </a:path>
                <a:path w="639445" h="868044">
                  <a:moveTo>
                    <a:pt x="64102" y="47371"/>
                  </a:moveTo>
                  <a:lnTo>
                    <a:pt x="42799" y="47371"/>
                  </a:lnTo>
                  <a:lnTo>
                    <a:pt x="50294" y="57548"/>
                  </a:lnTo>
                  <a:lnTo>
                    <a:pt x="64102" y="473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/>
          <p:nvPr/>
        </p:nvSpPr>
        <p:spPr>
          <a:xfrm>
            <a:off x="2071116" y="4287011"/>
            <a:ext cx="357505" cy="428625"/>
          </a:xfrm>
          <a:custGeom>
            <a:avLst/>
            <a:gdLst/>
            <a:ahLst/>
            <a:cxnLst/>
            <a:rect l="l" t="t" r="r" b="b"/>
            <a:pathLst>
              <a:path w="357505" h="428625">
                <a:moveTo>
                  <a:pt x="303522" y="374156"/>
                </a:moveTo>
                <a:lnTo>
                  <a:pt x="279145" y="394462"/>
                </a:lnTo>
                <a:lnTo>
                  <a:pt x="357250" y="428625"/>
                </a:lnTo>
                <a:lnTo>
                  <a:pt x="346708" y="383920"/>
                </a:lnTo>
                <a:lnTo>
                  <a:pt x="311657" y="383920"/>
                </a:lnTo>
                <a:lnTo>
                  <a:pt x="303522" y="374156"/>
                </a:lnTo>
                <a:close/>
              </a:path>
              <a:path w="357505" h="428625">
                <a:moveTo>
                  <a:pt x="313291" y="366020"/>
                </a:moveTo>
                <a:lnTo>
                  <a:pt x="303522" y="374156"/>
                </a:lnTo>
                <a:lnTo>
                  <a:pt x="311657" y="383920"/>
                </a:lnTo>
                <a:lnTo>
                  <a:pt x="321436" y="375793"/>
                </a:lnTo>
                <a:lnTo>
                  <a:pt x="313291" y="366020"/>
                </a:lnTo>
                <a:close/>
              </a:path>
              <a:path w="357505" h="428625">
                <a:moveTo>
                  <a:pt x="337692" y="345694"/>
                </a:moveTo>
                <a:lnTo>
                  <a:pt x="313291" y="366020"/>
                </a:lnTo>
                <a:lnTo>
                  <a:pt x="321436" y="375793"/>
                </a:lnTo>
                <a:lnTo>
                  <a:pt x="311657" y="383920"/>
                </a:lnTo>
                <a:lnTo>
                  <a:pt x="346708" y="383920"/>
                </a:lnTo>
                <a:lnTo>
                  <a:pt x="337692" y="345694"/>
                </a:lnTo>
                <a:close/>
              </a:path>
              <a:path w="357505" h="428625">
                <a:moveTo>
                  <a:pt x="53655" y="54528"/>
                </a:moveTo>
                <a:lnTo>
                  <a:pt x="43957" y="62606"/>
                </a:lnTo>
                <a:lnTo>
                  <a:pt x="303522" y="374156"/>
                </a:lnTo>
                <a:lnTo>
                  <a:pt x="313291" y="366020"/>
                </a:lnTo>
                <a:lnTo>
                  <a:pt x="53655" y="54528"/>
                </a:lnTo>
                <a:close/>
              </a:path>
              <a:path w="357505" h="428625">
                <a:moveTo>
                  <a:pt x="0" y="0"/>
                </a:moveTo>
                <a:lnTo>
                  <a:pt x="19557" y="82931"/>
                </a:lnTo>
                <a:lnTo>
                  <a:pt x="43957" y="62606"/>
                </a:lnTo>
                <a:lnTo>
                  <a:pt x="35813" y="52831"/>
                </a:lnTo>
                <a:lnTo>
                  <a:pt x="45465" y="44704"/>
                </a:lnTo>
                <a:lnTo>
                  <a:pt x="65450" y="44704"/>
                </a:lnTo>
                <a:lnTo>
                  <a:pt x="78104" y="34162"/>
                </a:lnTo>
                <a:lnTo>
                  <a:pt x="0" y="0"/>
                </a:lnTo>
                <a:close/>
              </a:path>
              <a:path w="357505" h="428625">
                <a:moveTo>
                  <a:pt x="45465" y="44704"/>
                </a:moveTo>
                <a:lnTo>
                  <a:pt x="35813" y="52831"/>
                </a:lnTo>
                <a:lnTo>
                  <a:pt x="43957" y="62606"/>
                </a:lnTo>
                <a:lnTo>
                  <a:pt x="53655" y="54528"/>
                </a:lnTo>
                <a:lnTo>
                  <a:pt x="45465" y="44704"/>
                </a:lnTo>
                <a:close/>
              </a:path>
              <a:path w="357505" h="428625">
                <a:moveTo>
                  <a:pt x="65450" y="44704"/>
                </a:moveTo>
                <a:lnTo>
                  <a:pt x="45465" y="44704"/>
                </a:lnTo>
                <a:lnTo>
                  <a:pt x="53655" y="54528"/>
                </a:lnTo>
                <a:lnTo>
                  <a:pt x="65450" y="4470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428744" y="5264022"/>
            <a:ext cx="571500" cy="157480"/>
          </a:xfrm>
          <a:custGeom>
            <a:avLst/>
            <a:gdLst/>
            <a:ahLst/>
            <a:cxnLst/>
            <a:rect l="l" t="t" r="r" b="b"/>
            <a:pathLst>
              <a:path w="571500" h="157479">
                <a:moveTo>
                  <a:pt x="495538" y="126211"/>
                </a:moveTo>
                <a:lnTo>
                  <a:pt x="489457" y="157352"/>
                </a:lnTo>
                <a:lnTo>
                  <a:pt x="571500" y="134619"/>
                </a:lnTo>
                <a:lnTo>
                  <a:pt x="563769" y="128650"/>
                </a:lnTo>
                <a:lnTo>
                  <a:pt x="508000" y="128650"/>
                </a:lnTo>
                <a:lnTo>
                  <a:pt x="495538" y="126211"/>
                </a:lnTo>
                <a:close/>
              </a:path>
              <a:path w="571500" h="157479">
                <a:moveTo>
                  <a:pt x="497967" y="113768"/>
                </a:moveTo>
                <a:lnTo>
                  <a:pt x="495538" y="126211"/>
                </a:lnTo>
                <a:lnTo>
                  <a:pt x="508000" y="128650"/>
                </a:lnTo>
                <a:lnTo>
                  <a:pt x="510413" y="116204"/>
                </a:lnTo>
                <a:lnTo>
                  <a:pt x="497967" y="113768"/>
                </a:lnTo>
                <a:close/>
              </a:path>
              <a:path w="571500" h="157479">
                <a:moveTo>
                  <a:pt x="504063" y="82549"/>
                </a:moveTo>
                <a:lnTo>
                  <a:pt x="497967" y="113768"/>
                </a:lnTo>
                <a:lnTo>
                  <a:pt x="510413" y="116204"/>
                </a:lnTo>
                <a:lnTo>
                  <a:pt x="508000" y="128650"/>
                </a:lnTo>
                <a:lnTo>
                  <a:pt x="563769" y="128650"/>
                </a:lnTo>
                <a:lnTo>
                  <a:pt x="504063" y="82549"/>
                </a:lnTo>
                <a:close/>
              </a:path>
              <a:path w="571500" h="157479">
                <a:moveTo>
                  <a:pt x="75961" y="31141"/>
                </a:moveTo>
                <a:lnTo>
                  <a:pt x="73532" y="43584"/>
                </a:lnTo>
                <a:lnTo>
                  <a:pt x="495538" y="126211"/>
                </a:lnTo>
                <a:lnTo>
                  <a:pt x="497967" y="113768"/>
                </a:lnTo>
                <a:lnTo>
                  <a:pt x="75961" y="31141"/>
                </a:lnTo>
                <a:close/>
              </a:path>
              <a:path w="571500" h="157479">
                <a:moveTo>
                  <a:pt x="82041" y="0"/>
                </a:moveTo>
                <a:lnTo>
                  <a:pt x="0" y="22732"/>
                </a:lnTo>
                <a:lnTo>
                  <a:pt x="67436" y="74802"/>
                </a:lnTo>
                <a:lnTo>
                  <a:pt x="73532" y="43584"/>
                </a:lnTo>
                <a:lnTo>
                  <a:pt x="61086" y="41147"/>
                </a:lnTo>
                <a:lnTo>
                  <a:pt x="63500" y="28701"/>
                </a:lnTo>
                <a:lnTo>
                  <a:pt x="76438" y="28701"/>
                </a:lnTo>
                <a:lnTo>
                  <a:pt x="82041" y="0"/>
                </a:lnTo>
                <a:close/>
              </a:path>
              <a:path w="571500" h="157479">
                <a:moveTo>
                  <a:pt x="63500" y="28701"/>
                </a:moveTo>
                <a:lnTo>
                  <a:pt x="61086" y="41147"/>
                </a:lnTo>
                <a:lnTo>
                  <a:pt x="73532" y="43584"/>
                </a:lnTo>
                <a:lnTo>
                  <a:pt x="75961" y="31141"/>
                </a:lnTo>
                <a:lnTo>
                  <a:pt x="63500" y="28701"/>
                </a:lnTo>
                <a:close/>
              </a:path>
              <a:path w="571500" h="157479">
                <a:moveTo>
                  <a:pt x="76438" y="28701"/>
                </a:moveTo>
                <a:lnTo>
                  <a:pt x="63500" y="28701"/>
                </a:lnTo>
                <a:lnTo>
                  <a:pt x="75961" y="31141"/>
                </a:lnTo>
                <a:lnTo>
                  <a:pt x="76438" y="2870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858000" y="4287011"/>
            <a:ext cx="571500" cy="500380"/>
          </a:xfrm>
          <a:custGeom>
            <a:avLst/>
            <a:gdLst/>
            <a:ahLst/>
            <a:cxnLst/>
            <a:rect l="l" t="t" r="r" b="b"/>
            <a:pathLst>
              <a:path w="571500" h="500379">
                <a:moveTo>
                  <a:pt x="32257" y="421258"/>
                </a:moveTo>
                <a:lnTo>
                  <a:pt x="0" y="500125"/>
                </a:lnTo>
                <a:lnTo>
                  <a:pt x="82423" y="478536"/>
                </a:lnTo>
                <a:lnTo>
                  <a:pt x="68852" y="463042"/>
                </a:lnTo>
                <a:lnTo>
                  <a:pt x="51943" y="463042"/>
                </a:lnTo>
                <a:lnTo>
                  <a:pt x="43560" y="453517"/>
                </a:lnTo>
                <a:lnTo>
                  <a:pt x="53157" y="445121"/>
                </a:lnTo>
                <a:lnTo>
                  <a:pt x="32257" y="421258"/>
                </a:lnTo>
                <a:close/>
              </a:path>
              <a:path w="571500" h="500379">
                <a:moveTo>
                  <a:pt x="53157" y="445121"/>
                </a:moveTo>
                <a:lnTo>
                  <a:pt x="43560" y="453517"/>
                </a:lnTo>
                <a:lnTo>
                  <a:pt x="51943" y="463042"/>
                </a:lnTo>
                <a:lnTo>
                  <a:pt x="61516" y="454666"/>
                </a:lnTo>
                <a:lnTo>
                  <a:pt x="53157" y="445121"/>
                </a:lnTo>
                <a:close/>
              </a:path>
              <a:path w="571500" h="500379">
                <a:moveTo>
                  <a:pt x="61516" y="454666"/>
                </a:moveTo>
                <a:lnTo>
                  <a:pt x="51943" y="463042"/>
                </a:lnTo>
                <a:lnTo>
                  <a:pt x="68852" y="463042"/>
                </a:lnTo>
                <a:lnTo>
                  <a:pt x="61516" y="454666"/>
                </a:lnTo>
                <a:close/>
              </a:path>
              <a:path w="571500" h="500379">
                <a:moveTo>
                  <a:pt x="510019" y="45427"/>
                </a:moveTo>
                <a:lnTo>
                  <a:pt x="53157" y="445121"/>
                </a:lnTo>
                <a:lnTo>
                  <a:pt x="61516" y="454666"/>
                </a:lnTo>
                <a:lnTo>
                  <a:pt x="518368" y="54981"/>
                </a:lnTo>
                <a:lnTo>
                  <a:pt x="510019" y="45427"/>
                </a:lnTo>
                <a:close/>
              </a:path>
              <a:path w="571500" h="500379">
                <a:moveTo>
                  <a:pt x="556331" y="37083"/>
                </a:moveTo>
                <a:lnTo>
                  <a:pt x="519556" y="37083"/>
                </a:lnTo>
                <a:lnTo>
                  <a:pt x="527939" y="46608"/>
                </a:lnTo>
                <a:lnTo>
                  <a:pt x="518368" y="54981"/>
                </a:lnTo>
                <a:lnTo>
                  <a:pt x="539242" y="78867"/>
                </a:lnTo>
                <a:lnTo>
                  <a:pt x="556331" y="37083"/>
                </a:lnTo>
                <a:close/>
              </a:path>
              <a:path w="571500" h="500379">
                <a:moveTo>
                  <a:pt x="519556" y="37083"/>
                </a:moveTo>
                <a:lnTo>
                  <a:pt x="510019" y="45427"/>
                </a:lnTo>
                <a:lnTo>
                  <a:pt x="518368" y="54981"/>
                </a:lnTo>
                <a:lnTo>
                  <a:pt x="527939" y="46608"/>
                </a:lnTo>
                <a:lnTo>
                  <a:pt x="519556" y="37083"/>
                </a:lnTo>
                <a:close/>
              </a:path>
              <a:path w="571500" h="500379">
                <a:moveTo>
                  <a:pt x="571500" y="0"/>
                </a:moveTo>
                <a:lnTo>
                  <a:pt x="489076" y="21462"/>
                </a:lnTo>
                <a:lnTo>
                  <a:pt x="510019" y="45427"/>
                </a:lnTo>
                <a:lnTo>
                  <a:pt x="519556" y="37083"/>
                </a:lnTo>
                <a:lnTo>
                  <a:pt x="556331" y="37083"/>
                </a:lnTo>
                <a:lnTo>
                  <a:pt x="5715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10664" y="286892"/>
            <a:ext cx="536130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700" spc="-40" dirty="0">
                <a:latin typeface="Arial"/>
                <a:cs typeface="Arial"/>
              </a:rPr>
              <a:t>ОБРАЗОВАТЕЛЬНАЯ </a:t>
            </a:r>
            <a:r>
              <a:rPr sz="2700" spc="-35" dirty="0">
                <a:latin typeface="Arial"/>
                <a:cs typeface="Arial"/>
              </a:rPr>
              <a:t>ОБЛАСТЬ</a:t>
            </a:r>
            <a:endParaRPr sz="27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2700" spc="-5" dirty="0">
                <a:latin typeface="Arial"/>
                <a:cs typeface="Arial"/>
              </a:rPr>
              <a:t>«ФИЗИЧЕСКОЕ</a:t>
            </a:r>
            <a:r>
              <a:rPr sz="2700" spc="-45" dirty="0">
                <a:latin typeface="Arial"/>
                <a:cs typeface="Arial"/>
              </a:rPr>
              <a:t> </a:t>
            </a:r>
            <a:r>
              <a:rPr sz="2700" spc="-30" dirty="0">
                <a:latin typeface="Arial"/>
                <a:cs typeface="Arial"/>
              </a:rPr>
              <a:t>РАЗВИТИЕ»:</a:t>
            </a:r>
            <a:endParaRPr sz="27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64642" y="1166896"/>
            <a:ext cx="8131175" cy="4599305"/>
          </a:xfrm>
          <a:prstGeom prst="rect">
            <a:avLst/>
          </a:prstGeom>
        </p:spPr>
        <p:txBody>
          <a:bodyPr vert="horz" wrap="square" lIns="0" tIns="55879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439"/>
              </a:spcBef>
              <a:buClr>
                <a:srgbClr val="FD8537"/>
              </a:buClr>
              <a:buSzPct val="68181"/>
              <a:buFont typeface="Wingdings"/>
              <a:buChar char=""/>
              <a:tabLst>
                <a:tab pos="286385" algn="l"/>
                <a:tab pos="287020" algn="l"/>
              </a:tabLst>
            </a:pPr>
            <a:r>
              <a:rPr sz="1100" b="1" dirty="0">
                <a:latin typeface="Arial"/>
                <a:cs typeface="Arial"/>
              </a:rPr>
              <a:t>Осн</a:t>
            </a:r>
            <a:r>
              <a:rPr sz="1100" b="1" spc="-5" dirty="0">
                <a:latin typeface="Arial"/>
                <a:cs typeface="Arial"/>
              </a:rPr>
              <a:t>о</a:t>
            </a:r>
            <a:r>
              <a:rPr sz="1100" b="1" dirty="0">
                <a:latin typeface="Arial"/>
                <a:cs typeface="Arial"/>
              </a:rPr>
              <a:t>вн</a:t>
            </a:r>
            <a:r>
              <a:rPr sz="1100" b="1" spc="-5" dirty="0">
                <a:latin typeface="Arial"/>
                <a:cs typeface="Arial"/>
              </a:rPr>
              <a:t>а</a:t>
            </a:r>
            <a:r>
              <a:rPr sz="1100" b="1" dirty="0">
                <a:latin typeface="Arial"/>
                <a:cs typeface="Arial"/>
              </a:rPr>
              <a:t>я</a:t>
            </a:r>
            <a:r>
              <a:rPr sz="1100" b="1" spc="-5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ц</a:t>
            </a:r>
            <a:r>
              <a:rPr sz="1100" b="1" spc="-5" dirty="0">
                <a:latin typeface="Arial"/>
                <a:cs typeface="Arial"/>
              </a:rPr>
              <a:t>е</a:t>
            </a:r>
            <a:r>
              <a:rPr sz="1100" b="1" spc="-15" dirty="0">
                <a:latin typeface="Arial"/>
                <a:cs typeface="Arial"/>
              </a:rPr>
              <a:t>л</a:t>
            </a:r>
            <a:r>
              <a:rPr sz="1100" b="1" spc="5" dirty="0">
                <a:latin typeface="Arial"/>
                <a:cs typeface="Arial"/>
              </a:rPr>
              <a:t>ь</a:t>
            </a:r>
            <a:r>
              <a:rPr sz="1100" b="1" dirty="0">
                <a:latin typeface="Arial"/>
                <a:cs typeface="Arial"/>
              </a:rPr>
              <a:t>:</a:t>
            </a:r>
            <a:endParaRPr sz="1100">
              <a:latin typeface="Arial"/>
              <a:cs typeface="Arial"/>
            </a:endParaRPr>
          </a:p>
          <a:p>
            <a:pPr marL="286385" marR="6350" indent="-274320">
              <a:lnSpc>
                <a:spcPts val="1060"/>
              </a:lnSpc>
              <a:spcBef>
                <a:spcPts val="590"/>
              </a:spcBef>
              <a:buClr>
                <a:srgbClr val="FD8537"/>
              </a:buClr>
              <a:buSzPct val="68181"/>
              <a:buFont typeface="Wingdings"/>
              <a:buChar char=""/>
              <a:tabLst>
                <a:tab pos="286385" algn="l"/>
                <a:tab pos="287020" algn="l"/>
              </a:tabLst>
            </a:pPr>
            <a:r>
              <a:rPr sz="1100" spc="-5" dirty="0">
                <a:latin typeface="Microsoft Sans Serif"/>
                <a:cs typeface="Microsoft Sans Serif"/>
              </a:rPr>
              <a:t>воспитание</a:t>
            </a:r>
            <a:r>
              <a:rPr sz="1100" spc="85" dirty="0">
                <a:latin typeface="Microsoft Sans Serif"/>
                <a:cs typeface="Microsoft Sans Serif"/>
              </a:rPr>
              <a:t> </a:t>
            </a:r>
            <a:r>
              <a:rPr sz="1100" spc="-15" dirty="0">
                <a:latin typeface="Microsoft Sans Serif"/>
                <a:cs typeface="Microsoft Sans Serif"/>
              </a:rPr>
              <a:t>здорового,</a:t>
            </a:r>
            <a:r>
              <a:rPr sz="1100" spc="105" dirty="0">
                <a:latin typeface="Microsoft Sans Serif"/>
                <a:cs typeface="Microsoft Sans Serif"/>
              </a:rPr>
              <a:t> </a:t>
            </a:r>
            <a:r>
              <a:rPr sz="1100" spc="-15" dirty="0">
                <a:latin typeface="Microsoft Sans Serif"/>
                <a:cs typeface="Microsoft Sans Serif"/>
              </a:rPr>
              <a:t>жизнерадостного,</a:t>
            </a:r>
            <a:r>
              <a:rPr sz="1100" spc="105" dirty="0">
                <a:latin typeface="Microsoft Sans Serif"/>
                <a:cs typeface="Microsoft Sans Serif"/>
              </a:rPr>
              <a:t> </a:t>
            </a:r>
            <a:r>
              <a:rPr sz="1100" spc="-20" dirty="0">
                <a:latin typeface="Microsoft Sans Serif"/>
                <a:cs typeface="Microsoft Sans Serif"/>
              </a:rPr>
              <a:t>жизнестойкого,</a:t>
            </a:r>
            <a:r>
              <a:rPr sz="1100" spc="114" dirty="0">
                <a:latin typeface="Microsoft Sans Serif"/>
                <a:cs typeface="Microsoft Sans Serif"/>
              </a:rPr>
              <a:t> </a:t>
            </a:r>
            <a:r>
              <a:rPr sz="1100" spc="-20" dirty="0">
                <a:latin typeface="Microsoft Sans Serif"/>
                <a:cs typeface="Microsoft Sans Serif"/>
              </a:rPr>
              <a:t>физически</a:t>
            </a:r>
            <a:r>
              <a:rPr sz="1100" spc="114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совершенного,</a:t>
            </a:r>
            <a:r>
              <a:rPr sz="1100" spc="85" dirty="0">
                <a:latin typeface="Microsoft Sans Serif"/>
                <a:cs typeface="Microsoft Sans Serif"/>
              </a:rPr>
              <a:t> </a:t>
            </a:r>
            <a:r>
              <a:rPr sz="1100" spc="-15" dirty="0">
                <a:latin typeface="Microsoft Sans Serif"/>
                <a:cs typeface="Microsoft Sans Serif"/>
              </a:rPr>
              <a:t>гармонически</a:t>
            </a:r>
            <a:r>
              <a:rPr sz="1100" spc="110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и</a:t>
            </a:r>
            <a:r>
              <a:rPr sz="1100" spc="70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творчески </a:t>
            </a:r>
            <a:r>
              <a:rPr sz="1100" spc="-280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развитого </a:t>
            </a:r>
            <a:r>
              <a:rPr sz="1100" spc="-15" dirty="0">
                <a:latin typeface="Microsoft Sans Serif"/>
                <a:cs typeface="Microsoft Sans Serif"/>
              </a:rPr>
              <a:t>ребёнка</a:t>
            </a:r>
            <a:endParaRPr sz="1100">
              <a:latin typeface="Microsoft Sans Serif"/>
              <a:cs typeface="Microsoft Sans Serif"/>
            </a:endParaRPr>
          </a:p>
          <a:p>
            <a:pPr marL="287020" indent="-274320">
              <a:lnSpc>
                <a:spcPct val="100000"/>
              </a:lnSpc>
              <a:spcBef>
                <a:spcPts val="340"/>
              </a:spcBef>
              <a:buClr>
                <a:srgbClr val="FD8537"/>
              </a:buClr>
              <a:buSzPct val="68181"/>
              <a:buFont typeface="Wingdings"/>
              <a:buChar char=""/>
              <a:tabLst>
                <a:tab pos="286385" algn="l"/>
                <a:tab pos="287020" algn="l"/>
              </a:tabLst>
            </a:pPr>
            <a:r>
              <a:rPr sz="1100" b="1" spc="-5" dirty="0">
                <a:latin typeface="Arial"/>
                <a:cs typeface="Arial"/>
              </a:rPr>
              <a:t>Задачи</a:t>
            </a:r>
            <a:r>
              <a:rPr sz="1100" b="1" spc="-20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физического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развития:</a:t>
            </a:r>
            <a:endParaRPr sz="11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335"/>
              </a:spcBef>
              <a:buClr>
                <a:srgbClr val="FD8537"/>
              </a:buClr>
              <a:buSzPct val="68181"/>
              <a:buFont typeface="Wingdings"/>
              <a:buChar char=""/>
              <a:tabLst>
                <a:tab pos="286385" algn="l"/>
                <a:tab pos="287020" algn="l"/>
              </a:tabLst>
            </a:pPr>
            <a:r>
              <a:rPr sz="1100" b="1" i="1" spc="-5" dirty="0">
                <a:latin typeface="Arial"/>
                <a:cs typeface="Arial"/>
              </a:rPr>
              <a:t>Оздоровительные:</a:t>
            </a:r>
            <a:endParaRPr sz="1100">
              <a:latin typeface="Arial"/>
              <a:cs typeface="Arial"/>
            </a:endParaRPr>
          </a:p>
          <a:p>
            <a:pPr marL="286385" marR="6350" indent="-7620" algn="just">
              <a:lnSpc>
                <a:spcPct val="80000"/>
              </a:lnSpc>
              <a:spcBef>
                <a:spcPts val="600"/>
              </a:spcBef>
            </a:pPr>
            <a:r>
              <a:rPr sz="1100" spc="-10" dirty="0">
                <a:latin typeface="Microsoft Sans Serif"/>
                <a:cs typeface="Microsoft Sans Serif"/>
              </a:rPr>
              <a:t>формирование </a:t>
            </a:r>
            <a:r>
              <a:rPr sz="1100" spc="-5" dirty="0">
                <a:latin typeface="Microsoft Sans Serif"/>
                <a:cs typeface="Microsoft Sans Serif"/>
              </a:rPr>
              <a:t>правильной </a:t>
            </a:r>
            <a:r>
              <a:rPr sz="1100" spc="-15" dirty="0">
                <a:latin typeface="Microsoft Sans Serif"/>
                <a:cs typeface="Microsoft Sans Serif"/>
              </a:rPr>
              <a:t>осанки; </a:t>
            </a:r>
            <a:r>
              <a:rPr sz="1100" spc="-10" dirty="0">
                <a:latin typeface="Microsoft Sans Serif"/>
                <a:cs typeface="Microsoft Sans Serif"/>
              </a:rPr>
              <a:t>развитие гармоничного </a:t>
            </a:r>
            <a:r>
              <a:rPr sz="1100" spc="-5" dirty="0">
                <a:latin typeface="Microsoft Sans Serif"/>
                <a:cs typeface="Microsoft Sans Serif"/>
              </a:rPr>
              <a:t>телосложения; </a:t>
            </a:r>
            <a:r>
              <a:rPr sz="1100" spc="-10" dirty="0">
                <a:latin typeface="Microsoft Sans Serif"/>
                <a:cs typeface="Microsoft Sans Serif"/>
              </a:rPr>
              <a:t>развитие мышц </a:t>
            </a:r>
            <a:r>
              <a:rPr sz="1100" spc="-5" dirty="0">
                <a:latin typeface="Microsoft Sans Serif"/>
                <a:cs typeface="Microsoft Sans Serif"/>
              </a:rPr>
              <a:t>лица, туловища, </a:t>
            </a:r>
            <a:r>
              <a:rPr sz="1100" spc="-10" dirty="0">
                <a:latin typeface="Microsoft Sans Serif"/>
                <a:cs typeface="Microsoft Sans Serif"/>
              </a:rPr>
              <a:t>ног, </a:t>
            </a:r>
            <a:r>
              <a:rPr sz="1100" spc="-25" dirty="0">
                <a:latin typeface="Microsoft Sans Serif"/>
                <a:cs typeface="Microsoft Sans Serif"/>
              </a:rPr>
              <a:t>рук, </a:t>
            </a:r>
            <a:r>
              <a:rPr sz="1100" spc="-2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плечевого</a:t>
            </a:r>
            <a:r>
              <a:rPr sz="1100" spc="-2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пояса, </a:t>
            </a:r>
            <a:r>
              <a:rPr sz="1100" spc="-15" dirty="0">
                <a:latin typeface="Microsoft Sans Serif"/>
                <a:cs typeface="Microsoft Sans Serif"/>
              </a:rPr>
              <a:t>кистей,</a:t>
            </a:r>
            <a:r>
              <a:rPr sz="1100" spc="15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пальцев,</a:t>
            </a:r>
            <a:r>
              <a:rPr sz="1100" spc="-25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шеи,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15" dirty="0">
                <a:latin typeface="Microsoft Sans Serif"/>
                <a:cs typeface="Microsoft Sans Serif"/>
              </a:rPr>
              <a:t>глаз,</a:t>
            </a:r>
            <a:r>
              <a:rPr sz="1100" spc="-25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внутренних</a:t>
            </a:r>
            <a:r>
              <a:rPr sz="1100" spc="20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органов</a:t>
            </a:r>
            <a:endParaRPr sz="1100">
              <a:latin typeface="Microsoft Sans Serif"/>
              <a:cs typeface="Microsoft Sans Serif"/>
            </a:endParaRPr>
          </a:p>
          <a:p>
            <a:pPr marL="287020" indent="-274320">
              <a:lnSpc>
                <a:spcPct val="100000"/>
              </a:lnSpc>
              <a:spcBef>
                <a:spcPts val="340"/>
              </a:spcBef>
              <a:buClr>
                <a:srgbClr val="FD8537"/>
              </a:buClr>
              <a:buSzPct val="68181"/>
              <a:buFont typeface="Wingdings"/>
              <a:buChar char=""/>
              <a:tabLst>
                <a:tab pos="286385" algn="l"/>
                <a:tab pos="287020" algn="l"/>
              </a:tabLst>
            </a:pPr>
            <a:r>
              <a:rPr sz="1100" b="1" i="1" spc="-5" dirty="0">
                <a:latin typeface="Arial"/>
                <a:cs typeface="Arial"/>
              </a:rPr>
              <a:t>Образовательные:</a:t>
            </a:r>
            <a:endParaRPr sz="1100">
              <a:latin typeface="Arial"/>
              <a:cs typeface="Arial"/>
            </a:endParaRPr>
          </a:p>
          <a:p>
            <a:pPr marL="286385" marR="5080" indent="-7620" algn="just">
              <a:lnSpc>
                <a:spcPct val="80000"/>
              </a:lnSpc>
              <a:spcBef>
                <a:spcPts val="600"/>
              </a:spcBef>
            </a:pPr>
            <a:r>
              <a:rPr sz="1100" spc="-10" dirty="0">
                <a:latin typeface="Microsoft Sans Serif"/>
                <a:cs typeface="Microsoft Sans Serif"/>
              </a:rPr>
              <a:t>формирование</a:t>
            </a:r>
            <a:r>
              <a:rPr sz="1100" spc="-5" dirty="0">
                <a:latin typeface="Microsoft Sans Serif"/>
                <a:cs typeface="Microsoft Sans Serif"/>
              </a:rPr>
              <a:t> двигательных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умений</a:t>
            </a:r>
            <a:r>
              <a:rPr sz="1100" spc="-5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и</a:t>
            </a:r>
            <a:r>
              <a:rPr sz="1100" spc="5" dirty="0">
                <a:latin typeface="Microsoft Sans Serif"/>
                <a:cs typeface="Microsoft Sans Serif"/>
              </a:rPr>
              <a:t> </a:t>
            </a:r>
            <a:r>
              <a:rPr sz="1100" spc="-15" dirty="0">
                <a:latin typeface="Microsoft Sans Serif"/>
                <a:cs typeface="Microsoft Sans Serif"/>
              </a:rPr>
              <a:t>навыков;</a:t>
            </a:r>
            <a:r>
              <a:rPr sz="1100" spc="-10" dirty="0">
                <a:latin typeface="Microsoft Sans Serif"/>
                <a:cs typeface="Microsoft Sans Serif"/>
              </a:rPr>
              <a:t> развитие</a:t>
            </a:r>
            <a:r>
              <a:rPr sz="1100" spc="-5" dirty="0">
                <a:latin typeface="Microsoft Sans Serif"/>
                <a:cs typeface="Microsoft Sans Serif"/>
              </a:rPr>
              <a:t> </a:t>
            </a:r>
            <a:r>
              <a:rPr sz="1100" spc="-15" dirty="0">
                <a:latin typeface="Microsoft Sans Serif"/>
                <a:cs typeface="Microsoft Sans Serif"/>
              </a:rPr>
              <a:t>психофизических</a:t>
            </a:r>
            <a:r>
              <a:rPr sz="1100" spc="-10" dirty="0">
                <a:latin typeface="Microsoft Sans Serif"/>
                <a:cs typeface="Microsoft Sans Serif"/>
              </a:rPr>
              <a:t> </a:t>
            </a:r>
            <a:r>
              <a:rPr sz="1100" spc="-15" dirty="0">
                <a:latin typeface="Microsoft Sans Serif"/>
                <a:cs typeface="Microsoft Sans Serif"/>
              </a:rPr>
              <a:t>качеств</a:t>
            </a:r>
            <a:r>
              <a:rPr sz="1100" spc="-1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(быстроты,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силы,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15" dirty="0">
                <a:latin typeface="Microsoft Sans Serif"/>
                <a:cs typeface="Microsoft Sans Serif"/>
              </a:rPr>
              <a:t>гибкости, </a:t>
            </a:r>
            <a:r>
              <a:rPr sz="1100" spc="-1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выносливости,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15" dirty="0">
                <a:latin typeface="Microsoft Sans Serif"/>
                <a:cs typeface="Microsoft Sans Serif"/>
              </a:rPr>
              <a:t>глазомера,</a:t>
            </a:r>
            <a:r>
              <a:rPr sz="1100" spc="-10" dirty="0">
                <a:latin typeface="Microsoft Sans Serif"/>
                <a:cs typeface="Microsoft Sans Serif"/>
              </a:rPr>
              <a:t> ловкости);</a:t>
            </a:r>
            <a:r>
              <a:rPr sz="1100" spc="-5" dirty="0">
                <a:latin typeface="Microsoft Sans Serif"/>
                <a:cs typeface="Microsoft Sans Serif"/>
              </a:rPr>
              <a:t> </a:t>
            </a:r>
            <a:r>
              <a:rPr sz="1100" spc="-15" dirty="0">
                <a:latin typeface="Microsoft Sans Serif"/>
                <a:cs typeface="Microsoft Sans Serif"/>
              </a:rPr>
              <a:t>развитие</a:t>
            </a:r>
            <a:r>
              <a:rPr sz="1100" spc="-1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двигательных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способностей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15" dirty="0">
                <a:latin typeface="Microsoft Sans Serif"/>
                <a:cs typeface="Microsoft Sans Serif"/>
              </a:rPr>
              <a:t>(функции</a:t>
            </a:r>
            <a:r>
              <a:rPr sz="1100" spc="-1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равновесия,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15" dirty="0">
                <a:latin typeface="Microsoft Sans Serif"/>
                <a:cs typeface="Microsoft Sans Serif"/>
              </a:rPr>
              <a:t>координации </a:t>
            </a:r>
            <a:r>
              <a:rPr sz="1100" spc="-10" dirty="0">
                <a:latin typeface="Microsoft Sans Serif"/>
                <a:cs typeface="Microsoft Sans Serif"/>
              </a:rPr>
              <a:t> движений)</a:t>
            </a:r>
            <a:endParaRPr sz="1100">
              <a:latin typeface="Microsoft Sans Serif"/>
              <a:cs typeface="Microsoft Sans Serif"/>
            </a:endParaRPr>
          </a:p>
          <a:p>
            <a:pPr marL="287020" indent="-274320">
              <a:lnSpc>
                <a:spcPct val="100000"/>
              </a:lnSpc>
              <a:spcBef>
                <a:spcPts val="335"/>
              </a:spcBef>
              <a:buClr>
                <a:srgbClr val="FD8537"/>
              </a:buClr>
              <a:buSzPct val="68181"/>
              <a:buFont typeface="Wingdings"/>
              <a:buChar char=""/>
              <a:tabLst>
                <a:tab pos="286385" algn="l"/>
                <a:tab pos="287020" algn="l"/>
              </a:tabLst>
            </a:pPr>
            <a:r>
              <a:rPr sz="1100" b="1" i="1" spc="-5" dirty="0">
                <a:latin typeface="Arial"/>
                <a:cs typeface="Arial"/>
              </a:rPr>
              <a:t>Воспитательные:</a:t>
            </a:r>
            <a:endParaRPr sz="1100">
              <a:latin typeface="Arial"/>
              <a:cs typeface="Arial"/>
            </a:endParaRPr>
          </a:p>
          <a:p>
            <a:pPr marL="286385" marR="5080" indent="-45720" algn="just">
              <a:lnSpc>
                <a:spcPts val="1060"/>
              </a:lnSpc>
              <a:spcBef>
                <a:spcPts val="585"/>
              </a:spcBef>
            </a:pPr>
            <a:r>
              <a:rPr sz="1100" spc="-10" dirty="0">
                <a:latin typeface="Microsoft Sans Serif"/>
                <a:cs typeface="Microsoft Sans Serif"/>
              </a:rPr>
              <a:t>формирование </a:t>
            </a:r>
            <a:r>
              <a:rPr sz="1100" spc="-5" dirty="0">
                <a:latin typeface="Microsoft Sans Serif"/>
                <a:cs typeface="Microsoft Sans Serif"/>
              </a:rPr>
              <a:t>потребности </a:t>
            </a:r>
            <a:r>
              <a:rPr sz="1100" dirty="0">
                <a:latin typeface="Microsoft Sans Serif"/>
                <a:cs typeface="Microsoft Sans Serif"/>
              </a:rPr>
              <a:t>в </a:t>
            </a:r>
            <a:r>
              <a:rPr sz="1100" spc="-10" dirty="0">
                <a:latin typeface="Microsoft Sans Serif"/>
                <a:cs typeface="Microsoft Sans Serif"/>
              </a:rPr>
              <a:t>ежедневных </a:t>
            </a:r>
            <a:r>
              <a:rPr sz="1100" spc="-20" dirty="0">
                <a:latin typeface="Microsoft Sans Serif"/>
                <a:cs typeface="Microsoft Sans Serif"/>
              </a:rPr>
              <a:t>физических </a:t>
            </a:r>
            <a:r>
              <a:rPr sz="1100" spc="-10" dirty="0">
                <a:latin typeface="Microsoft Sans Serif"/>
                <a:cs typeface="Microsoft Sans Serif"/>
              </a:rPr>
              <a:t>упражнениях; </a:t>
            </a:r>
            <a:r>
              <a:rPr sz="1100" spc="-5" dirty="0">
                <a:latin typeface="Microsoft Sans Serif"/>
                <a:cs typeface="Microsoft Sans Serif"/>
              </a:rPr>
              <a:t>воспитание </a:t>
            </a:r>
            <a:r>
              <a:rPr sz="1100" spc="-10" dirty="0">
                <a:latin typeface="Microsoft Sans Serif"/>
                <a:cs typeface="Microsoft Sans Serif"/>
              </a:rPr>
              <a:t>умения </a:t>
            </a:r>
            <a:r>
              <a:rPr sz="1100" spc="-5" dirty="0">
                <a:latin typeface="Microsoft Sans Serif"/>
                <a:cs typeface="Microsoft Sans Serif"/>
              </a:rPr>
              <a:t>рационально </a:t>
            </a:r>
            <a:r>
              <a:rPr sz="1100" spc="-10" dirty="0">
                <a:latin typeface="Microsoft Sans Serif"/>
                <a:cs typeface="Microsoft Sans Serif"/>
              </a:rPr>
              <a:t>использовать </a:t>
            </a:r>
            <a:r>
              <a:rPr sz="1100" spc="-5" dirty="0">
                <a:latin typeface="Microsoft Sans Serif"/>
                <a:cs typeface="Microsoft Sans Serif"/>
              </a:rPr>
              <a:t> </a:t>
            </a:r>
            <a:r>
              <a:rPr sz="1100" spc="-15" dirty="0">
                <a:latin typeface="Microsoft Sans Serif"/>
                <a:cs typeface="Microsoft Sans Serif"/>
              </a:rPr>
              <a:t>физические</a:t>
            </a:r>
            <a:r>
              <a:rPr sz="1100" spc="-10" dirty="0">
                <a:latin typeface="Microsoft Sans Serif"/>
                <a:cs typeface="Microsoft Sans Serif"/>
              </a:rPr>
              <a:t> упражнения</a:t>
            </a:r>
            <a:r>
              <a:rPr sz="1100" spc="-5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в</a:t>
            </a:r>
            <a:r>
              <a:rPr sz="1100" spc="5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самостоятельной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двигательной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деятельности;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приобретение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грации,</a:t>
            </a:r>
            <a:r>
              <a:rPr sz="1100" spc="-5" dirty="0">
                <a:latin typeface="Microsoft Sans Serif"/>
                <a:cs typeface="Microsoft Sans Serif"/>
              </a:rPr>
              <a:t> пластичности, 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выразительности</a:t>
            </a:r>
            <a:r>
              <a:rPr sz="1100" spc="-20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движений; </a:t>
            </a:r>
            <a:r>
              <a:rPr sz="1100" spc="-5" dirty="0">
                <a:latin typeface="Microsoft Sans Serif"/>
                <a:cs typeface="Microsoft Sans Serif"/>
              </a:rPr>
              <a:t>воспитание самостоятельности, инициативности,</a:t>
            </a:r>
            <a:r>
              <a:rPr sz="1100" spc="-15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самоорганизации,</a:t>
            </a:r>
            <a:r>
              <a:rPr sz="1100" spc="-5" dirty="0">
                <a:latin typeface="Microsoft Sans Serif"/>
                <a:cs typeface="Microsoft Sans Serif"/>
              </a:rPr>
              <a:t> </a:t>
            </a:r>
            <a:r>
              <a:rPr sz="1100" spc="-15" dirty="0">
                <a:latin typeface="Microsoft Sans Serif"/>
                <a:cs typeface="Microsoft Sans Serif"/>
              </a:rPr>
              <a:t>взаимопомощи</a:t>
            </a:r>
            <a:endParaRPr sz="1100">
              <a:latin typeface="Microsoft Sans Serif"/>
              <a:cs typeface="Microsoft Sans Serif"/>
            </a:endParaRPr>
          </a:p>
          <a:p>
            <a:pPr marL="287020" indent="-274320">
              <a:lnSpc>
                <a:spcPct val="100000"/>
              </a:lnSpc>
              <a:spcBef>
                <a:spcPts val="340"/>
              </a:spcBef>
              <a:buClr>
                <a:srgbClr val="FD8537"/>
              </a:buClr>
              <a:buSzPct val="68181"/>
              <a:buFont typeface="Wingdings"/>
              <a:buChar char=""/>
              <a:tabLst>
                <a:tab pos="286385" algn="l"/>
                <a:tab pos="287020" algn="l"/>
              </a:tabLst>
            </a:pPr>
            <a:r>
              <a:rPr sz="1100" b="1" dirty="0">
                <a:latin typeface="Arial"/>
                <a:cs typeface="Arial"/>
              </a:rPr>
              <a:t>Основные</a:t>
            </a:r>
            <a:r>
              <a:rPr sz="1100" b="1" spc="-4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направления</a:t>
            </a:r>
            <a:r>
              <a:rPr sz="1100" b="1" spc="-4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работы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по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физическому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развитию</a:t>
            </a:r>
            <a:r>
              <a:rPr sz="1100" b="1" spc="-45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детей</a:t>
            </a:r>
            <a:r>
              <a:rPr sz="1100" b="1" spc="1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в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дошкольном учреждении:</a:t>
            </a:r>
            <a:endParaRPr sz="1100">
              <a:latin typeface="Arial"/>
              <a:cs typeface="Arial"/>
            </a:endParaRPr>
          </a:p>
          <a:p>
            <a:pPr marL="286385" marR="6985" indent="-274320">
              <a:lnSpc>
                <a:spcPct val="80000"/>
              </a:lnSpc>
              <a:spcBef>
                <a:spcPts val="600"/>
              </a:spcBef>
              <a:buClr>
                <a:srgbClr val="FD8537"/>
              </a:buClr>
              <a:buSzPct val="68181"/>
              <a:buFont typeface="Wingdings"/>
              <a:buChar char=""/>
              <a:tabLst>
                <a:tab pos="286385" algn="l"/>
                <a:tab pos="287020" algn="l"/>
              </a:tabLst>
            </a:pPr>
            <a:r>
              <a:rPr sz="1100" spc="-5" dirty="0">
                <a:latin typeface="Microsoft Sans Serif"/>
                <a:cs typeface="Microsoft Sans Serif"/>
              </a:rPr>
              <a:t>Приобретение</a:t>
            </a:r>
            <a:r>
              <a:rPr sz="1100" spc="25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опыта</a:t>
            </a:r>
            <a:r>
              <a:rPr sz="1100" spc="30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в</a:t>
            </a:r>
            <a:r>
              <a:rPr sz="1100" spc="2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двигательной</a:t>
            </a:r>
            <a:r>
              <a:rPr sz="1100" spc="25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деятельности,</a:t>
            </a:r>
            <a:r>
              <a:rPr sz="1100" spc="25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связанной</a:t>
            </a:r>
            <a:r>
              <a:rPr sz="1100" spc="30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с</a:t>
            </a:r>
            <a:r>
              <a:rPr sz="1100" spc="25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выполнением</a:t>
            </a:r>
            <a:r>
              <a:rPr sz="1100" spc="45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упражнений,</a:t>
            </a:r>
            <a:r>
              <a:rPr sz="1100" spc="35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направленных</a:t>
            </a:r>
            <a:r>
              <a:rPr sz="1100" spc="30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на</a:t>
            </a:r>
            <a:r>
              <a:rPr sz="1100" spc="30" dirty="0">
                <a:latin typeface="Microsoft Sans Serif"/>
                <a:cs typeface="Microsoft Sans Serif"/>
              </a:rPr>
              <a:t> </a:t>
            </a:r>
            <a:r>
              <a:rPr sz="1100" spc="-15" dirty="0">
                <a:latin typeface="Microsoft Sans Serif"/>
                <a:cs typeface="Microsoft Sans Serif"/>
              </a:rPr>
              <a:t>развитие </a:t>
            </a:r>
            <a:r>
              <a:rPr sz="1100" spc="-10" dirty="0">
                <a:latin typeface="Microsoft Sans Serif"/>
                <a:cs typeface="Microsoft Sans Serif"/>
              </a:rPr>
              <a:t> </a:t>
            </a:r>
            <a:r>
              <a:rPr sz="1100" spc="-15" dirty="0">
                <a:latin typeface="Microsoft Sans Serif"/>
                <a:cs typeface="Microsoft Sans Serif"/>
              </a:rPr>
              <a:t>физических</a:t>
            </a:r>
            <a:r>
              <a:rPr sz="1100" spc="-10" dirty="0">
                <a:latin typeface="Microsoft Sans Serif"/>
                <a:cs typeface="Microsoft Sans Serif"/>
              </a:rPr>
              <a:t> </a:t>
            </a:r>
            <a:r>
              <a:rPr sz="1100" spc="-15" dirty="0">
                <a:latin typeface="Microsoft Sans Serif"/>
                <a:cs typeface="Microsoft Sans Serif"/>
              </a:rPr>
              <a:t>качеств</a:t>
            </a:r>
            <a:r>
              <a:rPr sz="1100" spc="10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(координация,</a:t>
            </a:r>
            <a:r>
              <a:rPr sz="1100" spc="-20" dirty="0">
                <a:latin typeface="Microsoft Sans Serif"/>
                <a:cs typeface="Microsoft Sans Serif"/>
              </a:rPr>
              <a:t> </a:t>
            </a:r>
            <a:r>
              <a:rPr sz="1100" spc="-15" dirty="0">
                <a:latin typeface="Microsoft Sans Serif"/>
                <a:cs typeface="Microsoft Sans Serif"/>
              </a:rPr>
              <a:t>гибкость)</a:t>
            </a:r>
            <a:endParaRPr sz="1100">
              <a:latin typeface="Microsoft Sans Serif"/>
              <a:cs typeface="Microsoft Sans Serif"/>
            </a:endParaRPr>
          </a:p>
          <a:p>
            <a:pPr marL="286385" marR="5080" indent="-274320">
              <a:lnSpc>
                <a:spcPts val="1060"/>
              </a:lnSpc>
              <a:spcBef>
                <a:spcPts val="590"/>
              </a:spcBef>
              <a:buClr>
                <a:srgbClr val="FD8537"/>
              </a:buClr>
              <a:buSzPct val="68181"/>
              <a:buFont typeface="Wingdings"/>
              <a:buChar char=""/>
              <a:tabLst>
                <a:tab pos="286385" algn="l"/>
                <a:tab pos="287020" algn="l"/>
                <a:tab pos="1368425" algn="l"/>
                <a:tab pos="1902460" algn="l"/>
                <a:tab pos="2114550" algn="l"/>
                <a:tab pos="3143250" algn="l"/>
                <a:tab pos="4217670" algn="l"/>
                <a:tab pos="5458460" algn="l"/>
                <a:tab pos="6455410" algn="l"/>
                <a:tab pos="7607934" algn="l"/>
              </a:tabLst>
            </a:pPr>
            <a:r>
              <a:rPr sz="1100" dirty="0">
                <a:latin typeface="Microsoft Sans Serif"/>
                <a:cs typeface="Microsoft Sans Serif"/>
              </a:rPr>
              <a:t>П</a:t>
            </a:r>
            <a:r>
              <a:rPr sz="1100" spc="-5" dirty="0">
                <a:latin typeface="Microsoft Sans Serif"/>
                <a:cs typeface="Microsoft Sans Serif"/>
              </a:rPr>
              <a:t>р</a:t>
            </a:r>
            <a:r>
              <a:rPr sz="1100" spc="-10" dirty="0">
                <a:latin typeface="Microsoft Sans Serif"/>
                <a:cs typeface="Microsoft Sans Serif"/>
              </a:rPr>
              <a:t>и</a:t>
            </a:r>
            <a:r>
              <a:rPr sz="1100" spc="-5" dirty="0">
                <a:latin typeface="Microsoft Sans Serif"/>
                <a:cs typeface="Microsoft Sans Serif"/>
              </a:rPr>
              <a:t>обретени</a:t>
            </a:r>
            <a:r>
              <a:rPr sz="1100" dirty="0">
                <a:latin typeface="Microsoft Sans Serif"/>
                <a:cs typeface="Microsoft Sans Serif"/>
              </a:rPr>
              <a:t>е	</a:t>
            </a:r>
            <a:r>
              <a:rPr sz="1100" spc="-10" dirty="0">
                <a:latin typeface="Microsoft Sans Serif"/>
                <a:cs typeface="Microsoft Sans Serif"/>
              </a:rPr>
              <a:t>оп</a:t>
            </a:r>
            <a:r>
              <a:rPr sz="1100" spc="-20" dirty="0">
                <a:latin typeface="Microsoft Sans Serif"/>
                <a:cs typeface="Microsoft Sans Serif"/>
              </a:rPr>
              <a:t>ы</a:t>
            </a:r>
            <a:r>
              <a:rPr sz="1100" dirty="0">
                <a:latin typeface="Microsoft Sans Serif"/>
                <a:cs typeface="Microsoft Sans Serif"/>
              </a:rPr>
              <a:t>та	в	д</a:t>
            </a:r>
            <a:r>
              <a:rPr sz="1100" spc="-5" dirty="0">
                <a:latin typeface="Microsoft Sans Serif"/>
                <a:cs typeface="Microsoft Sans Serif"/>
              </a:rPr>
              <a:t>в</a:t>
            </a:r>
            <a:r>
              <a:rPr sz="1100" spc="-20" dirty="0">
                <a:latin typeface="Microsoft Sans Serif"/>
                <a:cs typeface="Microsoft Sans Serif"/>
              </a:rPr>
              <a:t>иг</a:t>
            </a:r>
            <a:r>
              <a:rPr sz="1100" spc="-5" dirty="0">
                <a:latin typeface="Microsoft Sans Serif"/>
                <a:cs typeface="Microsoft Sans Serif"/>
              </a:rPr>
              <a:t>ат</a:t>
            </a:r>
            <a:r>
              <a:rPr sz="1100" spc="-15" dirty="0">
                <a:latin typeface="Microsoft Sans Serif"/>
                <a:cs typeface="Microsoft Sans Serif"/>
              </a:rPr>
              <a:t>е</a:t>
            </a:r>
            <a:r>
              <a:rPr sz="1100" spc="15" dirty="0">
                <a:latin typeface="Microsoft Sans Serif"/>
                <a:cs typeface="Microsoft Sans Serif"/>
              </a:rPr>
              <a:t>л</a:t>
            </a:r>
            <a:r>
              <a:rPr sz="1100" spc="-5" dirty="0">
                <a:latin typeface="Microsoft Sans Serif"/>
                <a:cs typeface="Microsoft Sans Serif"/>
              </a:rPr>
              <a:t>ьно</a:t>
            </a:r>
            <a:r>
              <a:rPr sz="1100" dirty="0">
                <a:latin typeface="Microsoft Sans Serif"/>
                <a:cs typeface="Microsoft Sans Serif"/>
              </a:rPr>
              <a:t>й	д</a:t>
            </a:r>
            <a:r>
              <a:rPr sz="1100" spc="-15" dirty="0">
                <a:latin typeface="Microsoft Sans Serif"/>
                <a:cs typeface="Microsoft Sans Serif"/>
              </a:rPr>
              <a:t>е</a:t>
            </a:r>
            <a:r>
              <a:rPr sz="1100" dirty="0">
                <a:latin typeface="Microsoft Sans Serif"/>
                <a:cs typeface="Microsoft Sans Serif"/>
              </a:rPr>
              <a:t>ятель</a:t>
            </a:r>
            <a:r>
              <a:rPr sz="1100" spc="-5" dirty="0">
                <a:latin typeface="Microsoft Sans Serif"/>
                <a:cs typeface="Microsoft Sans Serif"/>
              </a:rPr>
              <a:t>но</a:t>
            </a:r>
            <a:r>
              <a:rPr sz="1100" spc="-15" dirty="0">
                <a:latin typeface="Microsoft Sans Serif"/>
                <a:cs typeface="Microsoft Sans Serif"/>
              </a:rPr>
              <a:t>с</a:t>
            </a:r>
            <a:r>
              <a:rPr sz="1100" dirty="0">
                <a:latin typeface="Microsoft Sans Serif"/>
                <a:cs typeface="Microsoft Sans Serif"/>
              </a:rPr>
              <a:t>т</a:t>
            </a:r>
            <a:r>
              <a:rPr sz="1100" spc="-20" dirty="0">
                <a:latin typeface="Microsoft Sans Serif"/>
                <a:cs typeface="Microsoft Sans Serif"/>
              </a:rPr>
              <a:t>и</a:t>
            </a:r>
            <a:r>
              <a:rPr sz="1100" dirty="0">
                <a:latin typeface="Microsoft Sans Serif"/>
                <a:cs typeface="Microsoft Sans Serif"/>
              </a:rPr>
              <a:t>,	</a:t>
            </a:r>
            <a:r>
              <a:rPr sz="1100" spc="-5" dirty="0">
                <a:latin typeface="Microsoft Sans Serif"/>
                <a:cs typeface="Microsoft Sans Serif"/>
              </a:rPr>
              <a:t>сп</a:t>
            </a:r>
            <a:r>
              <a:rPr sz="1100" spc="-20" dirty="0">
                <a:latin typeface="Microsoft Sans Serif"/>
                <a:cs typeface="Microsoft Sans Serif"/>
              </a:rPr>
              <a:t>о</a:t>
            </a:r>
            <a:r>
              <a:rPr sz="1100" dirty="0">
                <a:latin typeface="Microsoft Sans Serif"/>
                <a:cs typeface="Microsoft Sans Serif"/>
              </a:rPr>
              <a:t>со</a:t>
            </a:r>
            <a:r>
              <a:rPr sz="1100" spc="-10" dirty="0">
                <a:latin typeface="Microsoft Sans Serif"/>
                <a:cs typeface="Microsoft Sans Serif"/>
              </a:rPr>
              <a:t>б</a:t>
            </a:r>
            <a:r>
              <a:rPr sz="1100" dirty="0">
                <a:latin typeface="Microsoft Sans Serif"/>
                <a:cs typeface="Microsoft Sans Serif"/>
              </a:rPr>
              <a:t>с</a:t>
            </a:r>
            <a:r>
              <a:rPr sz="1100" spc="-15" dirty="0">
                <a:latin typeface="Microsoft Sans Serif"/>
                <a:cs typeface="Microsoft Sans Serif"/>
              </a:rPr>
              <a:t>т</a:t>
            </a:r>
            <a:r>
              <a:rPr sz="1100" spc="-5" dirty="0">
                <a:latin typeface="Microsoft Sans Serif"/>
                <a:cs typeface="Microsoft Sans Serif"/>
              </a:rPr>
              <a:t>в</a:t>
            </a:r>
            <a:r>
              <a:rPr sz="1100" spc="-15" dirty="0">
                <a:latin typeface="Microsoft Sans Serif"/>
                <a:cs typeface="Microsoft Sans Serif"/>
              </a:rPr>
              <a:t>у</a:t>
            </a:r>
            <a:r>
              <a:rPr sz="1100" spc="5" dirty="0">
                <a:latin typeface="Microsoft Sans Serif"/>
                <a:cs typeface="Microsoft Sans Serif"/>
              </a:rPr>
              <a:t>ющ</a:t>
            </a:r>
            <a:r>
              <a:rPr sz="1100" spc="-5" dirty="0">
                <a:latin typeface="Microsoft Sans Serif"/>
                <a:cs typeface="Microsoft Sans Serif"/>
              </a:rPr>
              <a:t>е</a:t>
            </a:r>
            <a:r>
              <a:rPr sz="1100" dirty="0">
                <a:latin typeface="Microsoft Sans Serif"/>
                <a:cs typeface="Microsoft Sans Serif"/>
              </a:rPr>
              <a:t>й	</a:t>
            </a:r>
            <a:r>
              <a:rPr sz="1100" spc="-5" dirty="0">
                <a:latin typeface="Microsoft Sans Serif"/>
                <a:cs typeface="Microsoft Sans Serif"/>
              </a:rPr>
              <a:t>прав</a:t>
            </a:r>
            <a:r>
              <a:rPr sz="1100" spc="-25" dirty="0">
                <a:latin typeface="Microsoft Sans Serif"/>
                <a:cs typeface="Microsoft Sans Serif"/>
              </a:rPr>
              <a:t>и</a:t>
            </a:r>
            <a:r>
              <a:rPr sz="1100" spc="15" dirty="0">
                <a:latin typeface="Microsoft Sans Serif"/>
                <a:cs typeface="Microsoft Sans Serif"/>
              </a:rPr>
              <a:t>л</a:t>
            </a:r>
            <a:r>
              <a:rPr sz="1100" spc="-5" dirty="0">
                <a:latin typeface="Microsoft Sans Serif"/>
                <a:cs typeface="Microsoft Sans Serif"/>
              </a:rPr>
              <a:t>ьн</a:t>
            </a:r>
            <a:r>
              <a:rPr sz="1100" spc="-20" dirty="0">
                <a:latin typeface="Microsoft Sans Serif"/>
                <a:cs typeface="Microsoft Sans Serif"/>
              </a:rPr>
              <a:t>о</a:t>
            </a:r>
            <a:r>
              <a:rPr sz="1100" spc="-25" dirty="0">
                <a:latin typeface="Microsoft Sans Serif"/>
                <a:cs typeface="Microsoft Sans Serif"/>
              </a:rPr>
              <a:t>м</a:t>
            </a:r>
            <a:r>
              <a:rPr sz="1100" dirty="0">
                <a:latin typeface="Microsoft Sans Serif"/>
                <a:cs typeface="Microsoft Sans Serif"/>
              </a:rPr>
              <a:t>у	ф</a:t>
            </a:r>
            <a:r>
              <a:rPr sz="1100" spc="-5" dirty="0">
                <a:latin typeface="Microsoft Sans Serif"/>
                <a:cs typeface="Microsoft Sans Serif"/>
              </a:rPr>
              <a:t>ор</a:t>
            </a:r>
            <a:r>
              <a:rPr sz="1100" spc="-35" dirty="0">
                <a:latin typeface="Microsoft Sans Serif"/>
                <a:cs typeface="Microsoft Sans Serif"/>
              </a:rPr>
              <a:t>м</a:t>
            </a:r>
            <a:r>
              <a:rPr sz="1100" spc="-10" dirty="0">
                <a:latin typeface="Microsoft Sans Serif"/>
                <a:cs typeface="Microsoft Sans Serif"/>
              </a:rPr>
              <a:t>и</a:t>
            </a:r>
            <a:r>
              <a:rPr sz="1100" spc="-5" dirty="0">
                <a:latin typeface="Microsoft Sans Serif"/>
                <a:cs typeface="Microsoft Sans Serif"/>
              </a:rPr>
              <a:t>ровани</a:t>
            </a:r>
            <a:r>
              <a:rPr sz="1100" dirty="0">
                <a:latin typeface="Microsoft Sans Serif"/>
                <a:cs typeface="Microsoft Sans Serif"/>
              </a:rPr>
              <a:t>ю	</a:t>
            </a:r>
            <a:r>
              <a:rPr sz="1100" spc="-10" dirty="0">
                <a:latin typeface="Microsoft Sans Serif"/>
                <a:cs typeface="Microsoft Sans Serif"/>
              </a:rPr>
              <a:t>оп</a:t>
            </a:r>
            <a:r>
              <a:rPr sz="1100" spc="-20" dirty="0">
                <a:latin typeface="Microsoft Sans Serif"/>
                <a:cs typeface="Microsoft Sans Serif"/>
              </a:rPr>
              <a:t>о</a:t>
            </a:r>
            <a:r>
              <a:rPr sz="1100" spc="-5" dirty="0">
                <a:latin typeface="Microsoft Sans Serif"/>
                <a:cs typeface="Microsoft Sans Serif"/>
              </a:rPr>
              <a:t>рно</a:t>
            </a:r>
            <a:r>
              <a:rPr sz="1100" dirty="0">
                <a:latin typeface="Microsoft Sans Serif"/>
                <a:cs typeface="Microsoft Sans Serif"/>
              </a:rPr>
              <a:t>-  </a:t>
            </a:r>
            <a:r>
              <a:rPr sz="1100" spc="-5" dirty="0">
                <a:latin typeface="Microsoft Sans Serif"/>
                <a:cs typeface="Microsoft Sans Serif"/>
              </a:rPr>
              <a:t>двигательной</a:t>
            </a:r>
            <a:r>
              <a:rPr sz="1100" spc="-3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системы</a:t>
            </a:r>
            <a:r>
              <a:rPr sz="1100" spc="5" dirty="0">
                <a:latin typeface="Microsoft Sans Serif"/>
                <a:cs typeface="Microsoft Sans Serif"/>
              </a:rPr>
              <a:t> </a:t>
            </a:r>
            <a:r>
              <a:rPr sz="1100" spc="-15" dirty="0">
                <a:latin typeface="Microsoft Sans Serif"/>
                <a:cs typeface="Microsoft Sans Serif"/>
              </a:rPr>
              <a:t>организма,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развитию</a:t>
            </a:r>
            <a:r>
              <a:rPr sz="1100" spc="-5" dirty="0">
                <a:latin typeface="Microsoft Sans Serif"/>
                <a:cs typeface="Microsoft Sans Serif"/>
              </a:rPr>
              <a:t> равновесия,</a:t>
            </a:r>
            <a:r>
              <a:rPr sz="1100" spc="5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координации движения</a:t>
            </a:r>
            <a:endParaRPr sz="1100">
              <a:latin typeface="Microsoft Sans Serif"/>
              <a:cs typeface="Microsoft Sans Serif"/>
            </a:endParaRPr>
          </a:p>
          <a:p>
            <a:pPr marL="287020" indent="-274320">
              <a:lnSpc>
                <a:spcPct val="100000"/>
              </a:lnSpc>
              <a:spcBef>
                <a:spcPts val="340"/>
              </a:spcBef>
              <a:buClr>
                <a:srgbClr val="FD8537"/>
              </a:buClr>
              <a:buSzPct val="68181"/>
              <a:buFont typeface="Wingdings"/>
              <a:buChar char=""/>
              <a:tabLst>
                <a:tab pos="286385" algn="l"/>
                <a:tab pos="287020" algn="l"/>
              </a:tabLst>
            </a:pPr>
            <a:r>
              <a:rPr sz="1100" spc="-5" dirty="0">
                <a:latin typeface="Microsoft Sans Serif"/>
                <a:cs typeface="Microsoft Sans Serif"/>
              </a:rPr>
              <a:t>Приобретение опыта</a:t>
            </a:r>
            <a:r>
              <a:rPr sz="1100" dirty="0">
                <a:latin typeface="Microsoft Sans Serif"/>
                <a:cs typeface="Microsoft Sans Serif"/>
              </a:rPr>
              <a:t> в</a:t>
            </a:r>
            <a:r>
              <a:rPr sz="1100" spc="1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двигательной</a:t>
            </a:r>
            <a:r>
              <a:rPr sz="1100" spc="-25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активности,</a:t>
            </a:r>
            <a:r>
              <a:rPr sz="1100" spc="10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способствующей</a:t>
            </a:r>
            <a:r>
              <a:rPr sz="1100" spc="-20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развитию</a:t>
            </a:r>
            <a:r>
              <a:rPr sz="1100" spc="15" dirty="0">
                <a:latin typeface="Microsoft Sans Serif"/>
                <a:cs typeface="Microsoft Sans Serif"/>
              </a:rPr>
              <a:t> </a:t>
            </a:r>
            <a:r>
              <a:rPr sz="1100" spc="-15" dirty="0">
                <a:latin typeface="Microsoft Sans Serif"/>
                <a:cs typeface="Microsoft Sans Serif"/>
              </a:rPr>
              <a:t>крупной</a:t>
            </a:r>
            <a:r>
              <a:rPr sz="1100" spc="15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и</a:t>
            </a:r>
            <a:r>
              <a:rPr sz="1100" spc="5" dirty="0">
                <a:latin typeface="Microsoft Sans Serif"/>
                <a:cs typeface="Microsoft Sans Serif"/>
              </a:rPr>
              <a:t> </a:t>
            </a:r>
            <a:r>
              <a:rPr sz="1100" spc="-20" dirty="0">
                <a:latin typeface="Microsoft Sans Serif"/>
                <a:cs typeface="Microsoft Sans Serif"/>
              </a:rPr>
              <a:t>мелкой</a:t>
            </a:r>
            <a:r>
              <a:rPr sz="1100" spc="15" dirty="0">
                <a:latin typeface="Microsoft Sans Serif"/>
                <a:cs typeface="Microsoft Sans Serif"/>
              </a:rPr>
              <a:t> </a:t>
            </a:r>
            <a:r>
              <a:rPr sz="1100" spc="-20" dirty="0">
                <a:latin typeface="Microsoft Sans Serif"/>
                <a:cs typeface="Microsoft Sans Serif"/>
              </a:rPr>
              <a:t>моторики</a:t>
            </a:r>
            <a:r>
              <a:rPr sz="1100" spc="25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обеих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30" dirty="0">
                <a:latin typeface="Microsoft Sans Serif"/>
                <a:cs typeface="Microsoft Sans Serif"/>
              </a:rPr>
              <a:t>рук</a:t>
            </a:r>
            <a:endParaRPr sz="1100">
              <a:latin typeface="Microsoft Sans Serif"/>
              <a:cs typeface="Microsoft Sans Serif"/>
            </a:endParaRPr>
          </a:p>
          <a:p>
            <a:pPr marL="286385" marR="6350" indent="-274320">
              <a:lnSpc>
                <a:spcPct val="80000"/>
              </a:lnSpc>
              <a:spcBef>
                <a:spcPts val="600"/>
              </a:spcBef>
              <a:buClr>
                <a:srgbClr val="FD8537"/>
              </a:buClr>
              <a:buSzPct val="68181"/>
              <a:buFont typeface="Wingdings"/>
              <a:buChar char=""/>
              <a:tabLst>
                <a:tab pos="286385" algn="l"/>
                <a:tab pos="287020" algn="l"/>
              </a:tabLst>
            </a:pPr>
            <a:r>
              <a:rPr sz="1100" spc="-5" dirty="0">
                <a:latin typeface="Microsoft Sans Serif"/>
                <a:cs typeface="Microsoft Sans Serif"/>
              </a:rPr>
              <a:t>Приобретение</a:t>
            </a:r>
            <a:r>
              <a:rPr sz="1100" spc="145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опыта</a:t>
            </a:r>
            <a:r>
              <a:rPr sz="1100" spc="140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в</a:t>
            </a:r>
            <a:r>
              <a:rPr sz="1100" spc="145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двигательной</a:t>
            </a:r>
            <a:r>
              <a:rPr sz="1100" spc="135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деятельности,</a:t>
            </a:r>
            <a:r>
              <a:rPr sz="1100" spc="150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связанной</a:t>
            </a:r>
            <a:r>
              <a:rPr sz="1100" spc="150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с</a:t>
            </a:r>
            <a:r>
              <a:rPr sz="1100" spc="145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правильным,</a:t>
            </a:r>
            <a:r>
              <a:rPr sz="1100" spc="155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не</a:t>
            </a:r>
            <a:r>
              <a:rPr sz="1100" spc="140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наносящим</a:t>
            </a:r>
            <a:r>
              <a:rPr sz="1100" spc="155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ущерб</a:t>
            </a:r>
            <a:r>
              <a:rPr sz="1100" spc="160" dirty="0">
                <a:latin typeface="Microsoft Sans Serif"/>
                <a:cs typeface="Microsoft Sans Serif"/>
              </a:rPr>
              <a:t> </a:t>
            </a:r>
            <a:r>
              <a:rPr sz="1100" spc="-15" dirty="0">
                <a:latin typeface="Microsoft Sans Serif"/>
                <a:cs typeface="Microsoft Sans Serif"/>
              </a:rPr>
              <a:t>организму </a:t>
            </a:r>
            <a:r>
              <a:rPr sz="1100" spc="-10" dirty="0">
                <a:latin typeface="Microsoft Sans Serif"/>
                <a:cs typeface="Microsoft Sans Serif"/>
              </a:rPr>
              <a:t> выполнением </a:t>
            </a:r>
            <a:r>
              <a:rPr sz="1100" spc="-5" dirty="0">
                <a:latin typeface="Microsoft Sans Serif"/>
                <a:cs typeface="Microsoft Sans Serif"/>
              </a:rPr>
              <a:t>основных</a:t>
            </a:r>
            <a:r>
              <a:rPr sz="1100" spc="10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движений</a:t>
            </a:r>
            <a:r>
              <a:rPr sz="1100" spc="-5" dirty="0">
                <a:latin typeface="Microsoft Sans Serif"/>
                <a:cs typeface="Microsoft Sans Serif"/>
              </a:rPr>
              <a:t> (ходьба,</a:t>
            </a:r>
            <a:r>
              <a:rPr sz="1100" spc="-25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бег,</a:t>
            </a:r>
            <a:r>
              <a:rPr sz="1100" spc="-20" dirty="0">
                <a:latin typeface="Microsoft Sans Serif"/>
                <a:cs typeface="Microsoft Sans Serif"/>
              </a:rPr>
              <a:t> </a:t>
            </a:r>
            <a:r>
              <a:rPr sz="1100" spc="-25" dirty="0">
                <a:latin typeface="Microsoft Sans Serif"/>
                <a:cs typeface="Microsoft Sans Serif"/>
              </a:rPr>
              <a:t>мягкие</a:t>
            </a:r>
            <a:r>
              <a:rPr sz="1100" spc="20" dirty="0">
                <a:latin typeface="Microsoft Sans Serif"/>
                <a:cs typeface="Microsoft Sans Serif"/>
              </a:rPr>
              <a:t> </a:t>
            </a:r>
            <a:r>
              <a:rPr sz="1100" spc="-20" dirty="0">
                <a:latin typeface="Microsoft Sans Serif"/>
                <a:cs typeface="Microsoft Sans Serif"/>
              </a:rPr>
              <a:t>прыжки,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повороты </a:t>
            </a:r>
            <a:r>
              <a:rPr sz="1100" dirty="0">
                <a:latin typeface="Microsoft Sans Serif"/>
                <a:cs typeface="Microsoft Sans Serif"/>
              </a:rPr>
              <a:t>в</a:t>
            </a:r>
            <a:r>
              <a:rPr sz="1100" spc="5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стороны)</a:t>
            </a:r>
            <a:endParaRPr sz="1100">
              <a:latin typeface="Microsoft Sans Serif"/>
              <a:cs typeface="Microsoft Sans Serif"/>
            </a:endParaRPr>
          </a:p>
          <a:p>
            <a:pPr marL="287020" indent="-274320">
              <a:lnSpc>
                <a:spcPct val="100000"/>
              </a:lnSpc>
              <a:spcBef>
                <a:spcPts val="335"/>
              </a:spcBef>
              <a:buClr>
                <a:srgbClr val="FD8537"/>
              </a:buClr>
              <a:buSzPct val="68181"/>
              <a:buFont typeface="Wingdings"/>
              <a:buChar char=""/>
              <a:tabLst>
                <a:tab pos="286385" algn="l"/>
                <a:tab pos="287020" algn="l"/>
              </a:tabLst>
            </a:pPr>
            <a:r>
              <a:rPr sz="1100" spc="-15" dirty="0">
                <a:latin typeface="Microsoft Sans Serif"/>
                <a:cs typeface="Microsoft Sans Serif"/>
              </a:rPr>
              <a:t>Формирование</a:t>
            </a:r>
            <a:r>
              <a:rPr sz="1100" spc="2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начальных </a:t>
            </a:r>
            <a:r>
              <a:rPr sz="1100" dirty="0">
                <a:latin typeface="Microsoft Sans Serif"/>
                <a:cs typeface="Microsoft Sans Serif"/>
              </a:rPr>
              <a:t>представлений</a:t>
            </a:r>
            <a:r>
              <a:rPr sz="1100" spc="-25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о</a:t>
            </a:r>
            <a:r>
              <a:rPr sz="1100" spc="15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некоторых</a:t>
            </a:r>
            <a:r>
              <a:rPr sz="1100" spc="2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видах</a:t>
            </a:r>
            <a:r>
              <a:rPr sz="1100" spc="5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спорта;</a:t>
            </a:r>
            <a:r>
              <a:rPr sz="1100" spc="5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овладение </a:t>
            </a:r>
            <a:r>
              <a:rPr sz="1100" spc="-10" dirty="0">
                <a:latin typeface="Microsoft Sans Serif"/>
                <a:cs typeface="Microsoft Sans Serif"/>
              </a:rPr>
              <a:t>подвижными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15" dirty="0">
                <a:latin typeface="Microsoft Sans Serif"/>
                <a:cs typeface="Microsoft Sans Serif"/>
              </a:rPr>
              <a:t>играми</a:t>
            </a:r>
            <a:r>
              <a:rPr sz="1100" spc="10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с</a:t>
            </a:r>
            <a:r>
              <a:rPr sz="1100" spc="15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правилами</a:t>
            </a:r>
            <a:endParaRPr sz="1100">
              <a:latin typeface="Microsoft Sans Serif"/>
              <a:cs typeface="Microsoft Sans Serif"/>
            </a:endParaRPr>
          </a:p>
          <a:p>
            <a:pPr marL="287020" indent="-274320">
              <a:lnSpc>
                <a:spcPct val="100000"/>
              </a:lnSpc>
              <a:spcBef>
                <a:spcPts val="340"/>
              </a:spcBef>
              <a:buClr>
                <a:srgbClr val="FD8537"/>
              </a:buClr>
              <a:buSzPct val="68181"/>
              <a:buFont typeface="Wingdings"/>
              <a:buChar char=""/>
              <a:tabLst>
                <a:tab pos="286385" algn="l"/>
                <a:tab pos="287020" algn="l"/>
              </a:tabLst>
            </a:pPr>
            <a:r>
              <a:rPr sz="1100" spc="-5" dirty="0">
                <a:latin typeface="Microsoft Sans Serif"/>
                <a:cs typeface="Microsoft Sans Serif"/>
              </a:rPr>
              <a:t>Становление</a:t>
            </a:r>
            <a:r>
              <a:rPr sz="1100" spc="1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целенаправленности</a:t>
            </a:r>
            <a:r>
              <a:rPr sz="1100" spc="-20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и</a:t>
            </a:r>
            <a:r>
              <a:rPr sz="1100" spc="5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саморегуляции</a:t>
            </a:r>
            <a:r>
              <a:rPr sz="1100" spc="5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в</a:t>
            </a:r>
            <a:r>
              <a:rPr sz="1100" spc="15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двигательной</a:t>
            </a:r>
            <a:r>
              <a:rPr sz="1100" spc="-25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сфере</a:t>
            </a:r>
            <a:endParaRPr sz="110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64642" y="5740704"/>
            <a:ext cx="7110730" cy="4464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79400" marR="5080" indent="-266700">
              <a:lnSpc>
                <a:spcPct val="125499"/>
              </a:lnSpc>
              <a:spcBef>
                <a:spcPts val="95"/>
              </a:spcBef>
              <a:buClr>
                <a:srgbClr val="FD8537"/>
              </a:buClr>
              <a:buSzPct val="68181"/>
              <a:buFont typeface="Wingdings"/>
              <a:buChar char=""/>
              <a:tabLst>
                <a:tab pos="286385" algn="l"/>
                <a:tab pos="287020" algn="l"/>
              </a:tabLst>
            </a:pPr>
            <a:r>
              <a:rPr sz="1100" spc="-5" dirty="0">
                <a:latin typeface="Microsoft Sans Serif"/>
                <a:cs typeface="Microsoft Sans Serif"/>
              </a:rPr>
              <a:t>Становление</a:t>
            </a:r>
            <a:r>
              <a:rPr sz="1100" spc="15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ценностей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здорового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образа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20" dirty="0">
                <a:latin typeface="Microsoft Sans Serif"/>
                <a:cs typeface="Microsoft Sans Serif"/>
              </a:rPr>
              <a:t>жизни;</a:t>
            </a:r>
            <a:r>
              <a:rPr sz="1100" spc="-5" dirty="0">
                <a:latin typeface="Microsoft Sans Serif"/>
                <a:cs typeface="Microsoft Sans Serif"/>
              </a:rPr>
              <a:t> овладение </a:t>
            </a:r>
            <a:r>
              <a:rPr sz="1100" spc="-10" dirty="0">
                <a:latin typeface="Microsoft Sans Serif"/>
                <a:cs typeface="Microsoft Sans Serif"/>
              </a:rPr>
              <a:t>его</a:t>
            </a:r>
            <a:r>
              <a:rPr sz="1100" spc="15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элементарными</a:t>
            </a:r>
            <a:r>
              <a:rPr sz="1100" spc="20" dirty="0">
                <a:latin typeface="Microsoft Sans Serif"/>
                <a:cs typeface="Microsoft Sans Serif"/>
              </a:rPr>
              <a:t> </a:t>
            </a:r>
            <a:r>
              <a:rPr sz="1100" spc="-15" dirty="0">
                <a:latin typeface="Microsoft Sans Serif"/>
                <a:cs typeface="Microsoft Sans Serif"/>
              </a:rPr>
              <a:t>нормами</a:t>
            </a:r>
            <a:r>
              <a:rPr sz="1100" spc="25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и</a:t>
            </a:r>
            <a:r>
              <a:rPr sz="1100" spc="15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правилами </a:t>
            </a:r>
            <a:r>
              <a:rPr sz="1100" dirty="0">
                <a:latin typeface="Microsoft Sans Serif"/>
                <a:cs typeface="Microsoft Sans Serif"/>
              </a:rPr>
              <a:t> (в</a:t>
            </a:r>
            <a:r>
              <a:rPr sz="1100" spc="-5" dirty="0">
                <a:latin typeface="Microsoft Sans Serif"/>
                <a:cs typeface="Microsoft Sans Serif"/>
              </a:rPr>
              <a:t> питании,</a:t>
            </a:r>
            <a:r>
              <a:rPr sz="1100" spc="5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двигательном</a:t>
            </a:r>
            <a:r>
              <a:rPr sz="1100" spc="-15" dirty="0">
                <a:latin typeface="Microsoft Sans Serif"/>
                <a:cs typeface="Microsoft Sans Serif"/>
              </a:rPr>
              <a:t> режиме,</a:t>
            </a:r>
            <a:r>
              <a:rPr sz="1100" spc="5" dirty="0">
                <a:latin typeface="Microsoft Sans Serif"/>
                <a:cs typeface="Microsoft Sans Serif"/>
              </a:rPr>
              <a:t> </a:t>
            </a:r>
            <a:r>
              <a:rPr sz="1100" spc="-15" dirty="0">
                <a:latin typeface="Microsoft Sans Serif"/>
                <a:cs typeface="Microsoft Sans Serif"/>
              </a:rPr>
              <a:t>закаливании,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при</a:t>
            </a:r>
            <a:r>
              <a:rPr sz="1100" spc="5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формировании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полезных </a:t>
            </a:r>
            <a:r>
              <a:rPr sz="1100" spc="-15" dirty="0">
                <a:latin typeface="Microsoft Sans Serif"/>
                <a:cs typeface="Microsoft Sans Serif"/>
              </a:rPr>
              <a:t>привычек</a:t>
            </a:r>
            <a:r>
              <a:rPr sz="1100" spc="5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и др.)</a:t>
            </a:r>
            <a:endParaRPr sz="110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322691" y="5870244"/>
            <a:ext cx="22352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14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05166" y="143255"/>
            <a:ext cx="676275" cy="122834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6697" y="467105"/>
            <a:ext cx="846645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700" spc="-40" dirty="0">
                <a:latin typeface="Arial"/>
                <a:cs typeface="Arial"/>
              </a:rPr>
              <a:t>ОБРАЗОВАТЕЛЬНАЯ</a:t>
            </a:r>
            <a:r>
              <a:rPr sz="2700" spc="-20" dirty="0">
                <a:latin typeface="Arial"/>
                <a:cs typeface="Arial"/>
              </a:rPr>
              <a:t> </a:t>
            </a:r>
            <a:r>
              <a:rPr sz="2700" spc="-35" dirty="0">
                <a:latin typeface="Arial"/>
                <a:cs typeface="Arial"/>
              </a:rPr>
              <a:t>ОБЛАСТЬ</a:t>
            </a:r>
            <a:endParaRPr sz="27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2700" spc="-15" dirty="0">
                <a:latin typeface="Arial"/>
                <a:cs typeface="Arial"/>
              </a:rPr>
              <a:t>«СОЦИАЛЬНО-КОММУНИКАТИВНОЕ</a:t>
            </a:r>
            <a:r>
              <a:rPr sz="2700" spc="80" dirty="0">
                <a:latin typeface="Arial"/>
                <a:cs typeface="Arial"/>
              </a:rPr>
              <a:t> </a:t>
            </a:r>
            <a:r>
              <a:rPr sz="2700" spc="-30" dirty="0">
                <a:latin typeface="Arial"/>
                <a:cs typeface="Arial"/>
              </a:rPr>
              <a:t>РАЗВИТИЕ»:</a:t>
            </a:r>
            <a:endParaRPr sz="27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381506"/>
            <a:ext cx="7745730" cy="316547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700"/>
              </a:spcBef>
              <a:buClr>
                <a:srgbClr val="FD8537"/>
              </a:buClr>
              <a:buSzPct val="70833"/>
              <a:buFont typeface="Wingdings"/>
              <a:buChar char=""/>
              <a:tabLst>
                <a:tab pos="286385" algn="l"/>
                <a:tab pos="287020" algn="l"/>
              </a:tabLst>
            </a:pPr>
            <a:r>
              <a:rPr sz="1200" b="1" spc="-5" dirty="0">
                <a:latin typeface="Arial"/>
                <a:cs typeface="Arial"/>
              </a:rPr>
              <a:t>Основная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цель:</a:t>
            </a:r>
            <a:endParaRPr sz="1200">
              <a:latin typeface="Arial"/>
              <a:cs typeface="Arial"/>
            </a:endParaRPr>
          </a:p>
          <a:p>
            <a:pPr marL="286385" marR="6985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70833"/>
              <a:buFont typeface="Wingdings"/>
              <a:buChar char=""/>
              <a:tabLst>
                <a:tab pos="286385" algn="l"/>
                <a:tab pos="287020" algn="l"/>
              </a:tabLst>
            </a:pPr>
            <a:r>
              <a:rPr sz="1200" spc="-10" dirty="0">
                <a:latin typeface="Microsoft Sans Serif"/>
                <a:cs typeface="Microsoft Sans Serif"/>
              </a:rPr>
              <a:t>позитивная</a:t>
            </a:r>
            <a:r>
              <a:rPr sz="1200" spc="7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социализация</a:t>
            </a:r>
            <a:r>
              <a:rPr sz="1200" spc="7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детей</a:t>
            </a:r>
            <a:r>
              <a:rPr sz="1200" spc="7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дошкольного</a:t>
            </a:r>
            <a:r>
              <a:rPr sz="1200" spc="7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возраста;</a:t>
            </a:r>
            <a:r>
              <a:rPr sz="1200" spc="7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приобщение</a:t>
            </a:r>
            <a:r>
              <a:rPr sz="1200" spc="7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детей</a:t>
            </a:r>
            <a:r>
              <a:rPr sz="1200" spc="75" dirty="0">
                <a:latin typeface="Microsoft Sans Serif"/>
                <a:cs typeface="Microsoft Sans Serif"/>
              </a:rPr>
              <a:t> </a:t>
            </a:r>
            <a:r>
              <a:rPr sz="1200" spc="-75" dirty="0">
                <a:latin typeface="Microsoft Sans Serif"/>
                <a:cs typeface="Microsoft Sans Serif"/>
              </a:rPr>
              <a:t>к</a:t>
            </a:r>
            <a:r>
              <a:rPr sz="1200" spc="7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социокультурным</a:t>
            </a:r>
            <a:r>
              <a:rPr sz="1200" spc="7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нормам, </a:t>
            </a:r>
            <a:r>
              <a:rPr sz="1200" spc="-30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традициям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семьи,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общества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и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государства;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формирование </a:t>
            </a:r>
            <a:r>
              <a:rPr sz="1200" spc="-5" dirty="0">
                <a:latin typeface="Microsoft Sans Serif"/>
                <a:cs typeface="Microsoft Sans Serif"/>
              </a:rPr>
              <a:t>основ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безопасности.</a:t>
            </a:r>
            <a:endParaRPr sz="1200">
              <a:latin typeface="Microsoft Sans Serif"/>
              <a:cs typeface="Microsoft Sans Serif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70833"/>
              <a:buFont typeface="Wingdings"/>
              <a:buChar char=""/>
              <a:tabLst>
                <a:tab pos="286385" algn="l"/>
                <a:tab pos="287020" algn="l"/>
              </a:tabLst>
            </a:pPr>
            <a:r>
              <a:rPr sz="1200" b="1" spc="-5" dirty="0">
                <a:latin typeface="Arial"/>
                <a:cs typeface="Arial"/>
              </a:rPr>
              <a:t>Задачи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социально-коммуникативного</a:t>
            </a:r>
            <a:r>
              <a:rPr sz="1200" b="1" spc="6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развития</a:t>
            </a:r>
            <a:r>
              <a:rPr sz="1200" b="1" spc="3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по</a:t>
            </a:r>
            <a:r>
              <a:rPr sz="1200" b="1" spc="1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ФГОС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ДО:</a:t>
            </a:r>
            <a:endParaRPr sz="12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70833"/>
              <a:buFont typeface="Wingdings"/>
              <a:buChar char=""/>
              <a:tabLst>
                <a:tab pos="286385" algn="l"/>
                <a:tab pos="287020" algn="l"/>
              </a:tabLst>
            </a:pPr>
            <a:r>
              <a:rPr sz="1200" spc="-15" dirty="0">
                <a:latin typeface="Microsoft Sans Serif"/>
                <a:cs typeface="Microsoft Sans Serif"/>
              </a:rPr>
              <a:t>Усвоение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норм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и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ценностей,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принятых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обществе,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включая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моральные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и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нравственные </a:t>
            </a:r>
            <a:r>
              <a:rPr sz="1200" spc="-10" dirty="0">
                <a:latin typeface="Microsoft Sans Serif"/>
                <a:cs typeface="Microsoft Sans Serif"/>
              </a:rPr>
              <a:t>ценности</a:t>
            </a:r>
            <a:endParaRPr sz="1200">
              <a:latin typeface="Microsoft Sans Serif"/>
              <a:cs typeface="Microsoft Sans Serif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70833"/>
              <a:buFont typeface="Wingdings"/>
              <a:buChar char=""/>
              <a:tabLst>
                <a:tab pos="286385" algn="l"/>
                <a:tab pos="287020" algn="l"/>
              </a:tabLst>
            </a:pPr>
            <a:r>
              <a:rPr sz="1200" spc="-15" dirty="0">
                <a:latin typeface="Microsoft Sans Serif"/>
                <a:cs typeface="Microsoft Sans Serif"/>
              </a:rPr>
              <a:t>Развитие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общения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и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взаимодействия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ребёнка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5" dirty="0">
                <a:latin typeface="Microsoft Sans Serif"/>
                <a:cs typeface="Microsoft Sans Serif"/>
              </a:rPr>
              <a:t>со </a:t>
            </a:r>
            <a:r>
              <a:rPr sz="1200" spc="-10" dirty="0">
                <a:latin typeface="Microsoft Sans Serif"/>
                <a:cs typeface="Microsoft Sans Serif"/>
              </a:rPr>
              <a:t>взрослыми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и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сверстниками</a:t>
            </a:r>
            <a:endParaRPr sz="1200">
              <a:latin typeface="Microsoft Sans Serif"/>
              <a:cs typeface="Microsoft Sans Serif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70833"/>
              <a:buFont typeface="Wingdings"/>
              <a:buChar char=""/>
              <a:tabLst>
                <a:tab pos="286385" algn="l"/>
                <a:tab pos="287020" algn="l"/>
              </a:tabLst>
            </a:pPr>
            <a:r>
              <a:rPr sz="1200" spc="-10" dirty="0">
                <a:latin typeface="Microsoft Sans Serif"/>
                <a:cs typeface="Microsoft Sans Serif"/>
              </a:rPr>
              <a:t>Становление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самостоятельности,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целенаправленности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и</a:t>
            </a:r>
            <a:r>
              <a:rPr sz="1200" spc="4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саморегуляции</a:t>
            </a:r>
            <a:r>
              <a:rPr sz="1200" spc="4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собственных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действий</a:t>
            </a:r>
            <a:endParaRPr sz="1200">
              <a:latin typeface="Microsoft Sans Serif"/>
              <a:cs typeface="Microsoft Sans Serif"/>
            </a:endParaRPr>
          </a:p>
          <a:p>
            <a:pPr marL="286385" marR="508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70833"/>
              <a:buFont typeface="Wingdings"/>
              <a:buChar char=""/>
              <a:tabLst>
                <a:tab pos="286385" algn="l"/>
                <a:tab pos="287020" algn="l"/>
              </a:tabLst>
            </a:pPr>
            <a:r>
              <a:rPr sz="1200" spc="-20" dirty="0">
                <a:latin typeface="Microsoft Sans Serif"/>
                <a:cs typeface="Microsoft Sans Serif"/>
              </a:rPr>
              <a:t>Развитие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социального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и</a:t>
            </a:r>
            <a:r>
              <a:rPr sz="1200" spc="30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эмоционального</a:t>
            </a:r>
            <a:r>
              <a:rPr sz="1200" spc="29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интеллекта,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эмоциональной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отзывчивости,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сопереживания; </a:t>
            </a:r>
            <a:r>
              <a:rPr sz="1200" spc="-30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формирование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готовности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75" dirty="0">
                <a:latin typeface="Microsoft Sans Serif"/>
                <a:cs typeface="Microsoft Sans Serif"/>
              </a:rPr>
              <a:t>к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совместной деятельности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5" dirty="0">
                <a:latin typeface="Microsoft Sans Serif"/>
                <a:cs typeface="Microsoft Sans Serif"/>
              </a:rPr>
              <a:t>со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сверстниками</a:t>
            </a:r>
            <a:endParaRPr sz="1200">
              <a:latin typeface="Microsoft Sans Serif"/>
              <a:cs typeface="Microsoft Sans Serif"/>
            </a:endParaRPr>
          </a:p>
          <a:p>
            <a:pPr marL="286385" marR="508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70833"/>
              <a:buFont typeface="Wingdings"/>
              <a:buChar char=""/>
              <a:tabLst>
                <a:tab pos="286385" algn="l"/>
                <a:tab pos="287020" algn="l"/>
              </a:tabLst>
            </a:pPr>
            <a:r>
              <a:rPr sz="1200" spc="-20" dirty="0">
                <a:latin typeface="Microsoft Sans Serif"/>
                <a:cs typeface="Microsoft Sans Serif"/>
              </a:rPr>
              <a:t>Формирование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уважительного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отношения</a:t>
            </a:r>
            <a:r>
              <a:rPr sz="1200" spc="28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и</a:t>
            </a:r>
            <a:r>
              <a:rPr sz="1200" spc="28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чувства  принадлежности</a:t>
            </a:r>
            <a:r>
              <a:rPr sz="1200" spc="295" dirty="0">
                <a:latin typeface="Microsoft Sans Serif"/>
                <a:cs typeface="Microsoft Sans Serif"/>
              </a:rPr>
              <a:t> </a:t>
            </a:r>
            <a:r>
              <a:rPr sz="1200" spc="-75" dirty="0">
                <a:latin typeface="Microsoft Sans Serif"/>
                <a:cs typeface="Microsoft Sans Serif"/>
              </a:rPr>
              <a:t>к</a:t>
            </a:r>
            <a:r>
              <a:rPr sz="1200" spc="5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своей</a:t>
            </a:r>
            <a:r>
              <a:rPr sz="1200" spc="29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семье</a:t>
            </a:r>
            <a:r>
              <a:rPr sz="1200" spc="29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и</a:t>
            </a:r>
            <a:r>
              <a:rPr sz="1200" spc="285" dirty="0">
                <a:latin typeface="Microsoft Sans Serif"/>
                <a:cs typeface="Microsoft Sans Serif"/>
              </a:rPr>
              <a:t> </a:t>
            </a:r>
            <a:r>
              <a:rPr sz="1200" spc="-75" dirty="0">
                <a:latin typeface="Microsoft Sans Serif"/>
                <a:cs typeface="Microsoft Sans Serif"/>
              </a:rPr>
              <a:t>к</a:t>
            </a:r>
            <a:r>
              <a:rPr sz="1200" spc="5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сообществу </a:t>
            </a:r>
            <a:r>
              <a:rPr sz="1200" spc="-30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детей </a:t>
            </a:r>
            <a:r>
              <a:rPr sz="1200" spc="-5" dirty="0">
                <a:latin typeface="Microsoft Sans Serif"/>
                <a:cs typeface="Microsoft Sans Serif"/>
              </a:rPr>
              <a:t>и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взрослых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организации</a:t>
            </a:r>
            <a:endParaRPr sz="1200">
              <a:latin typeface="Microsoft Sans Serif"/>
              <a:cs typeface="Microsoft Sans Serif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70833"/>
              <a:buFont typeface="Wingdings"/>
              <a:buChar char=""/>
              <a:tabLst>
                <a:tab pos="286385" algn="l"/>
                <a:tab pos="287020" algn="l"/>
              </a:tabLst>
            </a:pPr>
            <a:r>
              <a:rPr sz="1200" spc="-15" dirty="0">
                <a:latin typeface="Microsoft Sans Serif"/>
                <a:cs typeface="Microsoft Sans Serif"/>
              </a:rPr>
              <a:t>Формирование</a:t>
            </a:r>
            <a:r>
              <a:rPr sz="1200" spc="-10" dirty="0">
                <a:latin typeface="Microsoft Sans Serif"/>
                <a:cs typeface="Microsoft Sans Serif"/>
              </a:rPr>
              <a:t> позитивных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установок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75" dirty="0">
                <a:latin typeface="Microsoft Sans Serif"/>
                <a:cs typeface="Microsoft Sans Serif"/>
              </a:rPr>
              <a:t>к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различным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видам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труда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и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творчества</a:t>
            </a:r>
            <a:endParaRPr sz="1200">
              <a:latin typeface="Microsoft Sans Serif"/>
              <a:cs typeface="Microsoft Sans Serif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70833"/>
              <a:buFont typeface="Wingdings"/>
              <a:buChar char=""/>
              <a:tabLst>
                <a:tab pos="286385" algn="l"/>
                <a:tab pos="287020" algn="l"/>
              </a:tabLst>
            </a:pPr>
            <a:r>
              <a:rPr sz="1200" spc="-15" dirty="0">
                <a:latin typeface="Microsoft Sans Serif"/>
                <a:cs typeface="Microsoft Sans Serif"/>
              </a:rPr>
              <a:t>Формирование</a:t>
            </a:r>
            <a:r>
              <a:rPr sz="1200" spc="-5" dirty="0">
                <a:latin typeface="Microsoft Sans Serif"/>
                <a:cs typeface="Microsoft Sans Serif"/>
              </a:rPr>
              <a:t> основ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безопасного </a:t>
            </a:r>
            <a:r>
              <a:rPr sz="1200" spc="-10" dirty="0">
                <a:latin typeface="Microsoft Sans Serif"/>
                <a:cs typeface="Microsoft Sans Serif"/>
              </a:rPr>
              <a:t>поведения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30" dirty="0">
                <a:latin typeface="Microsoft Sans Serif"/>
                <a:cs typeface="Microsoft Sans Serif"/>
              </a:rPr>
              <a:t>быту,</a:t>
            </a:r>
            <a:r>
              <a:rPr sz="1200" spc="5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социуме,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природе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5940" y="4597654"/>
            <a:ext cx="5917565" cy="1169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100"/>
              </a:spcBef>
              <a:buClr>
                <a:srgbClr val="FD8537"/>
              </a:buClr>
              <a:buSzPct val="70833"/>
              <a:buFont typeface="Wingdings"/>
              <a:buChar char=""/>
              <a:tabLst>
                <a:tab pos="286385" algn="l"/>
                <a:tab pos="287020" algn="l"/>
                <a:tab pos="1262380" algn="l"/>
                <a:tab pos="2440940" algn="l"/>
                <a:tab pos="3193415" algn="l"/>
                <a:tab pos="3565525" algn="l"/>
              </a:tabLst>
            </a:pPr>
            <a:r>
              <a:rPr sz="1200" b="1" spc="-5" dirty="0">
                <a:latin typeface="Arial"/>
                <a:cs typeface="Arial"/>
              </a:rPr>
              <a:t>Основные	</a:t>
            </a:r>
            <a:r>
              <a:rPr sz="1200" b="1" spc="-10" dirty="0">
                <a:latin typeface="Arial"/>
                <a:cs typeface="Arial"/>
              </a:rPr>
              <a:t>направления	работы	</a:t>
            </a:r>
            <a:r>
              <a:rPr sz="1200" b="1" dirty="0">
                <a:latin typeface="Arial"/>
                <a:cs typeface="Arial"/>
              </a:rPr>
              <a:t>по	</a:t>
            </a:r>
            <a:r>
              <a:rPr sz="1200" b="1" spc="-5" dirty="0">
                <a:latin typeface="Arial"/>
                <a:cs typeface="Arial"/>
              </a:rPr>
              <a:t>социально-коммуникативному</a:t>
            </a:r>
            <a:endParaRPr sz="1200">
              <a:latin typeface="Arial"/>
              <a:cs typeface="Arial"/>
            </a:endParaRPr>
          </a:p>
          <a:p>
            <a:pPr marL="286385">
              <a:lnSpc>
                <a:spcPct val="100000"/>
              </a:lnSpc>
            </a:pPr>
            <a:r>
              <a:rPr sz="1200" b="1" spc="-10" dirty="0">
                <a:latin typeface="Arial"/>
                <a:cs typeface="Arial"/>
              </a:rPr>
              <a:t>дошкольном</a:t>
            </a:r>
            <a:r>
              <a:rPr sz="1200" b="1" spc="1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учреждении:</a:t>
            </a:r>
            <a:endParaRPr sz="12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70833"/>
              <a:buFont typeface="Wingdings"/>
              <a:buChar char=""/>
              <a:tabLst>
                <a:tab pos="286385" algn="l"/>
                <a:tab pos="287020" algn="l"/>
              </a:tabLst>
            </a:pPr>
            <a:r>
              <a:rPr sz="1200" i="1" spc="-5" dirty="0">
                <a:latin typeface="Arial"/>
                <a:cs typeface="Arial"/>
              </a:rPr>
              <a:t>Социализация,</a:t>
            </a:r>
            <a:r>
              <a:rPr sz="1200" i="1" spc="-25" dirty="0">
                <a:latin typeface="Arial"/>
                <a:cs typeface="Arial"/>
              </a:rPr>
              <a:t> </a:t>
            </a:r>
            <a:r>
              <a:rPr sz="1200" i="1" spc="-10" dirty="0">
                <a:latin typeface="Arial"/>
                <a:cs typeface="Arial"/>
              </a:rPr>
              <a:t>развитие</a:t>
            </a:r>
            <a:r>
              <a:rPr sz="1200" i="1" spc="-5" dirty="0">
                <a:latin typeface="Arial"/>
                <a:cs typeface="Arial"/>
              </a:rPr>
              <a:t> общения,</a:t>
            </a:r>
            <a:r>
              <a:rPr sz="1200" i="1" dirty="0">
                <a:latin typeface="Arial"/>
                <a:cs typeface="Arial"/>
              </a:rPr>
              <a:t> </a:t>
            </a:r>
            <a:r>
              <a:rPr sz="1200" i="1" spc="-10" dirty="0">
                <a:latin typeface="Arial"/>
                <a:cs typeface="Arial"/>
              </a:rPr>
              <a:t>нравственное</a:t>
            </a:r>
            <a:r>
              <a:rPr sz="1200" i="1" dirty="0">
                <a:latin typeface="Arial"/>
                <a:cs typeface="Arial"/>
              </a:rPr>
              <a:t> </a:t>
            </a:r>
            <a:r>
              <a:rPr sz="1200" i="1" spc="-10" dirty="0">
                <a:latin typeface="Arial"/>
                <a:cs typeface="Arial"/>
              </a:rPr>
              <a:t>воспитание</a:t>
            </a:r>
            <a:endParaRPr sz="12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70833"/>
              <a:buFont typeface="Wingdings"/>
              <a:buChar char=""/>
              <a:tabLst>
                <a:tab pos="286385" algn="l"/>
                <a:tab pos="287020" algn="l"/>
              </a:tabLst>
            </a:pPr>
            <a:r>
              <a:rPr sz="1200" i="1" spc="-5" dirty="0">
                <a:latin typeface="Arial"/>
                <a:cs typeface="Arial"/>
              </a:rPr>
              <a:t>Ребёнок</a:t>
            </a:r>
            <a:r>
              <a:rPr sz="1200" i="1" spc="-2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в</a:t>
            </a:r>
            <a:r>
              <a:rPr sz="1200" i="1" spc="5" dirty="0">
                <a:latin typeface="Arial"/>
                <a:cs typeface="Arial"/>
              </a:rPr>
              <a:t> </a:t>
            </a:r>
            <a:r>
              <a:rPr sz="1200" i="1" spc="-5" dirty="0">
                <a:latin typeface="Arial"/>
                <a:cs typeface="Arial"/>
              </a:rPr>
              <a:t>семье</a:t>
            </a:r>
            <a:r>
              <a:rPr sz="1200" i="1" spc="-3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и </a:t>
            </a:r>
            <a:r>
              <a:rPr sz="1200" i="1" spc="-10" dirty="0">
                <a:latin typeface="Arial"/>
                <a:cs typeface="Arial"/>
              </a:rPr>
              <a:t>сообществе,</a:t>
            </a:r>
            <a:r>
              <a:rPr sz="1200" i="1" spc="-5" dirty="0">
                <a:latin typeface="Arial"/>
                <a:cs typeface="Arial"/>
              </a:rPr>
              <a:t> патриотическое</a:t>
            </a:r>
            <a:r>
              <a:rPr sz="1200" i="1" spc="-15" dirty="0">
                <a:latin typeface="Arial"/>
                <a:cs typeface="Arial"/>
              </a:rPr>
              <a:t> </a:t>
            </a:r>
            <a:r>
              <a:rPr sz="1200" i="1" spc="-10" dirty="0">
                <a:latin typeface="Arial"/>
                <a:cs typeface="Arial"/>
              </a:rPr>
              <a:t>воспитание</a:t>
            </a:r>
            <a:endParaRPr sz="12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70833"/>
              <a:buFont typeface="Wingdings"/>
              <a:buChar char=""/>
              <a:tabLst>
                <a:tab pos="286385" algn="l"/>
                <a:tab pos="287020" algn="l"/>
              </a:tabLst>
            </a:pPr>
            <a:r>
              <a:rPr sz="1200" i="1" spc="-5" dirty="0">
                <a:latin typeface="Arial"/>
                <a:cs typeface="Arial"/>
              </a:rPr>
              <a:t>Самообслуживание,</a:t>
            </a:r>
            <a:r>
              <a:rPr sz="1200" i="1" spc="-20" dirty="0">
                <a:latin typeface="Arial"/>
                <a:cs typeface="Arial"/>
              </a:rPr>
              <a:t> </a:t>
            </a:r>
            <a:r>
              <a:rPr sz="1200" i="1" spc="-10" dirty="0">
                <a:latin typeface="Arial"/>
                <a:cs typeface="Arial"/>
              </a:rPr>
              <a:t>самостоятельность,</a:t>
            </a:r>
            <a:r>
              <a:rPr sz="1200" i="1" spc="-5" dirty="0">
                <a:latin typeface="Arial"/>
                <a:cs typeface="Arial"/>
              </a:rPr>
              <a:t> </a:t>
            </a:r>
            <a:r>
              <a:rPr sz="1200" i="1" spc="-15" dirty="0">
                <a:latin typeface="Arial"/>
                <a:cs typeface="Arial"/>
              </a:rPr>
              <a:t>трудовое</a:t>
            </a:r>
            <a:r>
              <a:rPr sz="1200" i="1" spc="-10" dirty="0">
                <a:latin typeface="Arial"/>
                <a:cs typeface="Arial"/>
              </a:rPr>
              <a:t> воспитание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613397" y="4597654"/>
            <a:ext cx="166623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40435" algn="l"/>
                <a:tab pos="1559560" algn="l"/>
              </a:tabLst>
            </a:pPr>
            <a:r>
              <a:rPr sz="1200" b="1" dirty="0">
                <a:latin typeface="Arial"/>
                <a:cs typeface="Arial"/>
              </a:rPr>
              <a:t>р</a:t>
            </a:r>
            <a:r>
              <a:rPr sz="1200" b="1" spc="10" dirty="0">
                <a:latin typeface="Arial"/>
                <a:cs typeface="Arial"/>
              </a:rPr>
              <a:t>а</a:t>
            </a:r>
            <a:r>
              <a:rPr sz="1200" b="1" spc="-5" dirty="0">
                <a:latin typeface="Arial"/>
                <a:cs typeface="Arial"/>
              </a:rPr>
              <a:t>зв</a:t>
            </a:r>
            <a:r>
              <a:rPr sz="1200" b="1" dirty="0">
                <a:latin typeface="Arial"/>
                <a:cs typeface="Arial"/>
              </a:rPr>
              <a:t>и</a:t>
            </a:r>
            <a:r>
              <a:rPr sz="1200" b="1" spc="-15" dirty="0">
                <a:latin typeface="Arial"/>
                <a:cs typeface="Arial"/>
              </a:rPr>
              <a:t>т</a:t>
            </a:r>
            <a:r>
              <a:rPr sz="1200" b="1" spc="5" dirty="0">
                <a:latin typeface="Arial"/>
                <a:cs typeface="Arial"/>
              </a:rPr>
              <a:t>и</a:t>
            </a:r>
            <a:r>
              <a:rPr sz="1200" b="1" dirty="0">
                <a:latin typeface="Arial"/>
                <a:cs typeface="Arial"/>
              </a:rPr>
              <a:t>ю	</a:t>
            </a:r>
            <a:r>
              <a:rPr sz="1200" b="1" spc="-10" dirty="0">
                <a:latin typeface="Arial"/>
                <a:cs typeface="Arial"/>
              </a:rPr>
              <a:t>де</a:t>
            </a:r>
            <a:r>
              <a:rPr sz="1200" b="1" spc="-15" dirty="0">
                <a:latin typeface="Arial"/>
                <a:cs typeface="Arial"/>
              </a:rPr>
              <a:t>т</a:t>
            </a:r>
            <a:r>
              <a:rPr sz="1200" b="1" dirty="0">
                <a:latin typeface="Arial"/>
                <a:cs typeface="Arial"/>
              </a:rPr>
              <a:t>ей	в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5940" y="5817209"/>
            <a:ext cx="28733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100"/>
              </a:spcBef>
              <a:buClr>
                <a:srgbClr val="FD8537"/>
              </a:buClr>
              <a:buSzPct val="70833"/>
              <a:buFont typeface="Wingdings"/>
              <a:buChar char=""/>
              <a:tabLst>
                <a:tab pos="286385" algn="l"/>
                <a:tab pos="287020" algn="l"/>
              </a:tabLst>
            </a:pPr>
            <a:r>
              <a:rPr sz="1200" i="1" spc="-10" dirty="0">
                <a:latin typeface="Arial"/>
                <a:cs typeface="Arial"/>
              </a:rPr>
              <a:t>Формирование</a:t>
            </a:r>
            <a:r>
              <a:rPr sz="1200" i="1" spc="-5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основ</a:t>
            </a:r>
            <a:r>
              <a:rPr sz="1200" i="1" spc="-50" dirty="0">
                <a:latin typeface="Arial"/>
                <a:cs typeface="Arial"/>
              </a:rPr>
              <a:t> </a:t>
            </a:r>
            <a:r>
              <a:rPr sz="1200" i="1" spc="-5" dirty="0">
                <a:latin typeface="Arial"/>
                <a:cs typeface="Arial"/>
              </a:rPr>
              <a:t>безопасности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10664" y="341121"/>
            <a:ext cx="536130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700" spc="-40" dirty="0">
                <a:latin typeface="Arial"/>
                <a:cs typeface="Arial"/>
              </a:rPr>
              <a:t>ОБРАЗОВАТЕЛЬНАЯ </a:t>
            </a:r>
            <a:r>
              <a:rPr sz="2700" spc="-35" dirty="0">
                <a:latin typeface="Arial"/>
                <a:cs typeface="Arial"/>
              </a:rPr>
              <a:t>ОБЛАСТЬ</a:t>
            </a:r>
            <a:endParaRPr sz="27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2700" spc="-15" dirty="0">
                <a:latin typeface="Arial"/>
                <a:cs typeface="Arial"/>
              </a:rPr>
              <a:t>«РЕЧЕВОЕ</a:t>
            </a:r>
            <a:r>
              <a:rPr sz="2700" spc="-20" dirty="0">
                <a:latin typeface="Arial"/>
                <a:cs typeface="Arial"/>
              </a:rPr>
              <a:t> </a:t>
            </a:r>
            <a:r>
              <a:rPr sz="2700" spc="-30" dirty="0">
                <a:latin typeface="Arial"/>
                <a:cs typeface="Arial"/>
              </a:rPr>
              <a:t>РАЗВИТИЕ»:</a:t>
            </a:r>
            <a:endParaRPr sz="27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314703"/>
            <a:ext cx="7959090" cy="4568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6385" marR="6985" indent="-274320">
              <a:lnSpc>
                <a:spcPct val="100000"/>
              </a:lnSpc>
              <a:spcBef>
                <a:spcPts val="100"/>
              </a:spcBef>
              <a:buClr>
                <a:srgbClr val="FD8537"/>
              </a:buClr>
              <a:buSzPct val="70833"/>
              <a:buFont typeface="Wingdings"/>
              <a:buChar char=""/>
              <a:tabLst>
                <a:tab pos="286385" algn="l"/>
                <a:tab pos="287020" algn="l"/>
              </a:tabLst>
            </a:pPr>
            <a:r>
              <a:rPr sz="1200" b="1" spc="-5" dirty="0">
                <a:latin typeface="Arial"/>
                <a:cs typeface="Arial"/>
              </a:rPr>
              <a:t>Основная</a:t>
            </a:r>
            <a:r>
              <a:rPr sz="1200" b="1" spc="8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цель:</a:t>
            </a:r>
            <a:r>
              <a:rPr sz="1200" b="1" spc="90" dirty="0">
                <a:latin typeface="Arial"/>
                <a:cs typeface="Arial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развитие</a:t>
            </a:r>
            <a:r>
              <a:rPr sz="1200" spc="13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свободного</a:t>
            </a:r>
            <a:r>
              <a:rPr sz="1200" spc="114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общения</a:t>
            </a:r>
            <a:r>
              <a:rPr sz="1200" spc="1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</a:t>
            </a:r>
            <a:r>
              <a:rPr sz="1200" spc="10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взрослыми</a:t>
            </a:r>
            <a:r>
              <a:rPr sz="1200" spc="12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и</a:t>
            </a:r>
            <a:r>
              <a:rPr sz="1200" spc="114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детьми,</a:t>
            </a:r>
            <a:r>
              <a:rPr sz="1200" spc="12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овладение</a:t>
            </a:r>
            <a:r>
              <a:rPr sz="1200" spc="12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конструктивными </a:t>
            </a:r>
            <a:r>
              <a:rPr sz="1200" spc="-30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способами</a:t>
            </a:r>
            <a:r>
              <a:rPr sz="1200" spc="-5" dirty="0">
                <a:latin typeface="Microsoft Sans Serif"/>
                <a:cs typeface="Microsoft Sans Serif"/>
              </a:rPr>
              <a:t> и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средствами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взаимодействия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окружающими.</a:t>
            </a:r>
            <a:endParaRPr sz="1200">
              <a:latin typeface="Microsoft Sans Serif"/>
              <a:cs typeface="Microsoft Sans Serif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70833"/>
              <a:buFont typeface="Wingdings"/>
              <a:buChar char=""/>
              <a:tabLst>
                <a:tab pos="286385" algn="l"/>
                <a:tab pos="287020" algn="l"/>
              </a:tabLst>
            </a:pPr>
            <a:r>
              <a:rPr sz="1200" b="1" spc="-5" dirty="0">
                <a:latin typeface="Arial"/>
                <a:cs typeface="Arial"/>
              </a:rPr>
              <a:t>Задачи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речевого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развития</a:t>
            </a:r>
            <a:r>
              <a:rPr sz="1200" b="1" spc="2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по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ФГОС </a:t>
            </a:r>
            <a:r>
              <a:rPr sz="1200" b="1" spc="-5" dirty="0">
                <a:latin typeface="Arial"/>
                <a:cs typeface="Arial"/>
              </a:rPr>
              <a:t>ДО:</a:t>
            </a:r>
            <a:endParaRPr sz="12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70833"/>
              <a:buFont typeface="Wingdings"/>
              <a:buChar char=""/>
              <a:tabLst>
                <a:tab pos="286385" algn="l"/>
                <a:tab pos="287020" algn="l"/>
              </a:tabLst>
            </a:pPr>
            <a:r>
              <a:rPr sz="1200" dirty="0">
                <a:latin typeface="Microsoft Sans Serif"/>
                <a:cs typeface="Microsoft Sans Serif"/>
              </a:rPr>
              <a:t>Владение </a:t>
            </a:r>
            <a:r>
              <a:rPr sz="1200" spc="-10" dirty="0">
                <a:latin typeface="Microsoft Sans Serif"/>
                <a:cs typeface="Microsoft Sans Serif"/>
              </a:rPr>
              <a:t>речью </a:t>
            </a:r>
            <a:r>
              <a:rPr sz="1200" spc="-45" dirty="0">
                <a:latin typeface="Microsoft Sans Serif"/>
                <a:cs typeface="Microsoft Sans Serif"/>
              </a:rPr>
              <a:t>как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средством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общения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и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30" dirty="0">
                <a:latin typeface="Microsoft Sans Serif"/>
                <a:cs typeface="Microsoft Sans Serif"/>
              </a:rPr>
              <a:t>культуры</a:t>
            </a:r>
            <a:endParaRPr sz="1200">
              <a:latin typeface="Microsoft Sans Serif"/>
              <a:cs typeface="Microsoft Sans Serif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70833"/>
              <a:buFont typeface="Wingdings"/>
              <a:buChar char=""/>
              <a:tabLst>
                <a:tab pos="286385" algn="l"/>
                <a:tab pos="287020" algn="l"/>
              </a:tabLst>
            </a:pPr>
            <a:r>
              <a:rPr sz="1200" spc="-10" dirty="0">
                <a:latin typeface="Microsoft Sans Serif"/>
                <a:cs typeface="Microsoft Sans Serif"/>
              </a:rPr>
              <a:t>Обогащение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активного</a:t>
            </a:r>
            <a:r>
              <a:rPr sz="1200" spc="-5" dirty="0">
                <a:latin typeface="Microsoft Sans Serif"/>
                <a:cs typeface="Microsoft Sans Serif"/>
              </a:rPr>
              <a:t> словаря</a:t>
            </a:r>
            <a:endParaRPr sz="1200">
              <a:latin typeface="Microsoft Sans Serif"/>
              <a:cs typeface="Microsoft Sans Serif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70833"/>
              <a:buFont typeface="Wingdings"/>
              <a:buChar char=""/>
              <a:tabLst>
                <a:tab pos="286385" algn="l"/>
                <a:tab pos="287020" algn="l"/>
              </a:tabLst>
            </a:pPr>
            <a:r>
              <a:rPr sz="1200" spc="-15" dirty="0">
                <a:latin typeface="Microsoft Sans Serif"/>
                <a:cs typeface="Microsoft Sans Serif"/>
              </a:rPr>
              <a:t>Развитие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связной,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грамматически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правильной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диалогической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и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монологической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речи</a:t>
            </a:r>
            <a:endParaRPr sz="1200">
              <a:latin typeface="Microsoft Sans Serif"/>
              <a:cs typeface="Microsoft Sans Serif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70833"/>
              <a:buFont typeface="Wingdings"/>
              <a:buChar char=""/>
              <a:tabLst>
                <a:tab pos="286385" algn="l"/>
                <a:tab pos="287020" algn="l"/>
              </a:tabLst>
            </a:pPr>
            <a:r>
              <a:rPr sz="1200" spc="-15" dirty="0">
                <a:latin typeface="Microsoft Sans Serif"/>
                <a:cs typeface="Microsoft Sans Serif"/>
              </a:rPr>
              <a:t>Развитие речевого</a:t>
            </a:r>
            <a:r>
              <a:rPr sz="1200" spc="-4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творчества</a:t>
            </a:r>
            <a:endParaRPr sz="1200">
              <a:latin typeface="Microsoft Sans Serif"/>
              <a:cs typeface="Microsoft Sans Serif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70833"/>
              <a:buFont typeface="Wingdings"/>
              <a:buChar char=""/>
              <a:tabLst>
                <a:tab pos="286385" algn="l"/>
                <a:tab pos="287020" algn="l"/>
              </a:tabLst>
            </a:pPr>
            <a:r>
              <a:rPr sz="1200" spc="-15" dirty="0">
                <a:latin typeface="Microsoft Sans Serif"/>
                <a:cs typeface="Microsoft Sans Serif"/>
              </a:rPr>
              <a:t>Развитие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25" dirty="0">
                <a:latin typeface="Microsoft Sans Serif"/>
                <a:cs typeface="Microsoft Sans Serif"/>
              </a:rPr>
              <a:t>звуковой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и</a:t>
            </a:r>
            <a:r>
              <a:rPr sz="1200" spc="3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интонационной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30" dirty="0">
                <a:latin typeface="Microsoft Sans Serif"/>
                <a:cs typeface="Microsoft Sans Serif"/>
              </a:rPr>
              <a:t>культуры</a:t>
            </a:r>
            <a:r>
              <a:rPr sz="1200" spc="5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речи,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фонематического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слуха</a:t>
            </a:r>
            <a:endParaRPr sz="1200">
              <a:latin typeface="Microsoft Sans Serif"/>
              <a:cs typeface="Microsoft Sans Serif"/>
            </a:endParaRPr>
          </a:p>
          <a:p>
            <a:pPr marL="286385" marR="6985" indent="-274320">
              <a:lnSpc>
                <a:spcPct val="100000"/>
              </a:lnSpc>
              <a:spcBef>
                <a:spcPts val="605"/>
              </a:spcBef>
              <a:buClr>
                <a:srgbClr val="FD8537"/>
              </a:buClr>
              <a:buSzPct val="70833"/>
              <a:buFont typeface="Wingdings"/>
              <a:buChar char=""/>
              <a:tabLst>
                <a:tab pos="286385" algn="l"/>
                <a:tab pos="287020" algn="l"/>
              </a:tabLst>
            </a:pPr>
            <a:r>
              <a:rPr sz="1200" spc="-20" dirty="0">
                <a:latin typeface="Microsoft Sans Serif"/>
                <a:cs typeface="Microsoft Sans Serif"/>
              </a:rPr>
              <a:t>Знакомство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</a:t>
            </a:r>
            <a:r>
              <a:rPr sz="1200" spc="29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книжной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культурой,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детской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литературой,</a:t>
            </a:r>
            <a:r>
              <a:rPr sz="1200" spc="30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понимание</a:t>
            </a:r>
            <a:r>
              <a:rPr sz="1200" spc="29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на  </a:t>
            </a:r>
            <a:r>
              <a:rPr sz="1200" dirty="0">
                <a:latin typeface="Microsoft Sans Serif"/>
                <a:cs typeface="Microsoft Sans Serif"/>
              </a:rPr>
              <a:t>слух</a:t>
            </a:r>
            <a:r>
              <a:rPr sz="1200" spc="29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текстов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различных</a:t>
            </a:r>
            <a:r>
              <a:rPr sz="1200" spc="28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жанров </a:t>
            </a:r>
            <a:r>
              <a:rPr sz="1200" spc="-30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детской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литературы</a:t>
            </a:r>
            <a:endParaRPr sz="1200">
              <a:latin typeface="Microsoft Sans Serif"/>
              <a:cs typeface="Microsoft Sans Serif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70833"/>
              <a:buFont typeface="Wingdings"/>
              <a:buChar char=""/>
              <a:tabLst>
                <a:tab pos="286385" algn="l"/>
                <a:tab pos="287020" algn="l"/>
              </a:tabLst>
            </a:pPr>
            <a:r>
              <a:rPr sz="1200" spc="-15" dirty="0">
                <a:latin typeface="Microsoft Sans Serif"/>
                <a:cs typeface="Microsoft Sans Serif"/>
              </a:rPr>
              <a:t>Формирование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25" dirty="0">
                <a:latin typeface="Microsoft Sans Serif"/>
                <a:cs typeface="Microsoft Sans Serif"/>
              </a:rPr>
              <a:t>звуковой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аналитико-синтетической активности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45" dirty="0">
                <a:latin typeface="Microsoft Sans Serif"/>
                <a:cs typeface="Microsoft Sans Serif"/>
              </a:rPr>
              <a:t>как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предпосылки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обучения</a:t>
            </a:r>
            <a:r>
              <a:rPr sz="1200" spc="4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грамоте</a:t>
            </a:r>
            <a:endParaRPr sz="1200">
              <a:latin typeface="Microsoft Sans Serif"/>
              <a:cs typeface="Microsoft Sans Serif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70833"/>
              <a:buFont typeface="Wingdings"/>
              <a:buChar char=""/>
              <a:tabLst>
                <a:tab pos="286385" algn="l"/>
                <a:tab pos="287020" algn="l"/>
              </a:tabLst>
            </a:pPr>
            <a:r>
              <a:rPr sz="1200" b="1" spc="-5" dirty="0">
                <a:latin typeface="Arial"/>
                <a:cs typeface="Arial"/>
              </a:rPr>
              <a:t>Основные</a:t>
            </a:r>
            <a:r>
              <a:rPr sz="1200" b="1" spc="1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направления</a:t>
            </a:r>
            <a:r>
              <a:rPr sz="1200" b="1" spc="-10" dirty="0">
                <a:latin typeface="Arial"/>
                <a:cs typeface="Arial"/>
              </a:rPr>
              <a:t> работы</a:t>
            </a:r>
            <a:r>
              <a:rPr sz="1200" b="1" spc="1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по</a:t>
            </a:r>
            <a:r>
              <a:rPr sz="1200" b="1" spc="1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развитию</a:t>
            </a:r>
            <a:r>
              <a:rPr sz="1200" b="1" spc="4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речи</a:t>
            </a:r>
            <a:r>
              <a:rPr sz="1200" b="1" spc="-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детей</a:t>
            </a:r>
            <a:r>
              <a:rPr sz="1200" b="1" dirty="0">
                <a:latin typeface="Arial"/>
                <a:cs typeface="Arial"/>
              </a:rPr>
              <a:t> в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дошкольном</a:t>
            </a:r>
            <a:r>
              <a:rPr sz="1200" b="1" spc="3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учреждении:</a:t>
            </a:r>
            <a:endParaRPr sz="12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70833"/>
              <a:buFont typeface="Wingdings"/>
              <a:buChar char=""/>
              <a:tabLst>
                <a:tab pos="286385" algn="l"/>
                <a:tab pos="287020" algn="l"/>
              </a:tabLst>
            </a:pPr>
            <a:r>
              <a:rPr sz="1200" i="1" spc="-10" dirty="0">
                <a:latin typeface="Arial"/>
                <a:cs typeface="Arial"/>
              </a:rPr>
              <a:t>Развитие</a:t>
            </a:r>
            <a:r>
              <a:rPr sz="1200" i="1" spc="265" dirty="0">
                <a:latin typeface="Arial"/>
                <a:cs typeface="Arial"/>
              </a:rPr>
              <a:t> </a:t>
            </a:r>
            <a:r>
              <a:rPr sz="1200" i="1" spc="-15" dirty="0">
                <a:latin typeface="Arial"/>
                <a:cs typeface="Arial"/>
              </a:rPr>
              <a:t>словаря</a:t>
            </a:r>
            <a:r>
              <a:rPr sz="1200" i="1" spc="254" dirty="0">
                <a:latin typeface="Arial"/>
                <a:cs typeface="Arial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(освоение</a:t>
            </a:r>
            <a:r>
              <a:rPr sz="1200" spc="29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значений</a:t>
            </a:r>
            <a:r>
              <a:rPr sz="1200" spc="27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слов</a:t>
            </a:r>
            <a:r>
              <a:rPr sz="1200" spc="28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и</a:t>
            </a:r>
            <a:r>
              <a:rPr sz="1200" spc="27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их</a:t>
            </a:r>
            <a:r>
              <a:rPr sz="1200" spc="27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уместное</a:t>
            </a:r>
            <a:r>
              <a:rPr sz="1200" spc="28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употребление</a:t>
            </a:r>
            <a:r>
              <a:rPr sz="1200" spc="28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27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соответствии</a:t>
            </a:r>
            <a:r>
              <a:rPr sz="1200" spc="28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</a:t>
            </a:r>
            <a:r>
              <a:rPr sz="1200" spc="280" dirty="0">
                <a:latin typeface="Microsoft Sans Serif"/>
                <a:cs typeface="Microsoft Sans Serif"/>
              </a:rPr>
              <a:t> </a:t>
            </a:r>
            <a:r>
              <a:rPr sz="1200" spc="-25" dirty="0">
                <a:latin typeface="Microsoft Sans Serif"/>
                <a:cs typeface="Microsoft Sans Serif"/>
              </a:rPr>
              <a:t>контекстом</a:t>
            </a:r>
            <a:endParaRPr sz="1200">
              <a:latin typeface="Microsoft Sans Serif"/>
              <a:cs typeface="Microsoft Sans Serif"/>
            </a:endParaRPr>
          </a:p>
          <a:p>
            <a:pPr marL="286385">
              <a:lnSpc>
                <a:spcPct val="100000"/>
              </a:lnSpc>
            </a:pPr>
            <a:r>
              <a:rPr sz="1200" spc="-15" dirty="0">
                <a:latin typeface="Microsoft Sans Serif"/>
                <a:cs typeface="Microsoft Sans Serif"/>
              </a:rPr>
              <a:t>высказывания,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ситуацией,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3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которой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происходит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общение)</a:t>
            </a:r>
            <a:endParaRPr sz="1200">
              <a:latin typeface="Microsoft Sans Serif"/>
              <a:cs typeface="Microsoft Sans Serif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70833"/>
              <a:buFont typeface="Wingdings"/>
              <a:buChar char=""/>
              <a:tabLst>
                <a:tab pos="286385" algn="l"/>
                <a:tab pos="287020" algn="l"/>
              </a:tabLst>
            </a:pPr>
            <a:r>
              <a:rPr sz="1200" i="1" spc="-5" dirty="0">
                <a:latin typeface="Arial"/>
                <a:cs typeface="Arial"/>
              </a:rPr>
              <a:t>Воспитание</a:t>
            </a:r>
            <a:r>
              <a:rPr sz="1200" i="1" spc="-25" dirty="0">
                <a:latin typeface="Arial"/>
                <a:cs typeface="Arial"/>
              </a:rPr>
              <a:t> </a:t>
            </a:r>
            <a:r>
              <a:rPr sz="1200" i="1" spc="-10" dirty="0">
                <a:latin typeface="Arial"/>
                <a:cs typeface="Arial"/>
              </a:rPr>
              <a:t>звуковой</a:t>
            </a:r>
            <a:r>
              <a:rPr sz="1200" i="1" spc="5" dirty="0">
                <a:latin typeface="Arial"/>
                <a:cs typeface="Arial"/>
              </a:rPr>
              <a:t> </a:t>
            </a:r>
            <a:r>
              <a:rPr sz="1200" i="1" spc="-10" dirty="0">
                <a:latin typeface="Arial"/>
                <a:cs typeface="Arial"/>
              </a:rPr>
              <a:t>культуры</a:t>
            </a:r>
            <a:r>
              <a:rPr sz="1200" i="1" spc="5" dirty="0">
                <a:latin typeface="Arial"/>
                <a:cs typeface="Arial"/>
              </a:rPr>
              <a:t> </a:t>
            </a:r>
            <a:r>
              <a:rPr sz="1200" i="1" spc="-20" dirty="0">
                <a:latin typeface="Arial"/>
                <a:cs typeface="Arial"/>
              </a:rPr>
              <a:t>речи</a:t>
            </a:r>
            <a:r>
              <a:rPr sz="1200" i="1" spc="-10" dirty="0">
                <a:latin typeface="Arial"/>
                <a:cs typeface="Arial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(развитие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восприятия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30" dirty="0">
                <a:latin typeface="Microsoft Sans Serif"/>
                <a:cs typeface="Microsoft Sans Serif"/>
              </a:rPr>
              <a:t>звуков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родной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речи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и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произношения)</a:t>
            </a:r>
            <a:endParaRPr sz="1200">
              <a:latin typeface="Microsoft Sans Serif"/>
              <a:cs typeface="Microsoft Sans Serif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70833"/>
              <a:buFont typeface="Wingdings"/>
              <a:buChar char=""/>
              <a:tabLst>
                <a:tab pos="286385" algn="l"/>
                <a:tab pos="287020" algn="l"/>
              </a:tabLst>
            </a:pPr>
            <a:r>
              <a:rPr sz="1200" i="1" spc="-5" dirty="0">
                <a:latin typeface="Arial"/>
                <a:cs typeface="Arial"/>
              </a:rPr>
              <a:t>Воспитание</a:t>
            </a:r>
            <a:r>
              <a:rPr sz="1200" i="1" spc="-25" dirty="0">
                <a:latin typeface="Arial"/>
                <a:cs typeface="Arial"/>
              </a:rPr>
              <a:t> </a:t>
            </a:r>
            <a:r>
              <a:rPr sz="1200" i="1" spc="-5" dirty="0">
                <a:latin typeface="Arial"/>
                <a:cs typeface="Arial"/>
              </a:rPr>
              <a:t>интереса</a:t>
            </a:r>
            <a:r>
              <a:rPr sz="1200" i="1" spc="-1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и </a:t>
            </a:r>
            <a:r>
              <a:rPr sz="1200" i="1" spc="-5" dirty="0">
                <a:latin typeface="Arial"/>
                <a:cs typeface="Arial"/>
              </a:rPr>
              <a:t>любви</a:t>
            </a:r>
            <a:r>
              <a:rPr sz="1200" i="1" spc="1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к</a:t>
            </a:r>
            <a:r>
              <a:rPr sz="1200" i="1" spc="5" dirty="0">
                <a:latin typeface="Arial"/>
                <a:cs typeface="Arial"/>
              </a:rPr>
              <a:t> </a:t>
            </a:r>
            <a:r>
              <a:rPr sz="1200" i="1" spc="-5" dirty="0">
                <a:latin typeface="Arial"/>
                <a:cs typeface="Arial"/>
              </a:rPr>
              <a:t>чтению,</a:t>
            </a:r>
            <a:r>
              <a:rPr sz="1200" i="1" spc="20" dirty="0">
                <a:latin typeface="Arial"/>
                <a:cs typeface="Arial"/>
              </a:rPr>
              <a:t> </a:t>
            </a:r>
            <a:r>
              <a:rPr sz="1200" i="1" spc="-10" dirty="0">
                <a:latin typeface="Arial"/>
                <a:cs typeface="Arial"/>
              </a:rPr>
              <a:t>развитие литературной</a:t>
            </a:r>
            <a:r>
              <a:rPr sz="1200" i="1" spc="-25" dirty="0">
                <a:latin typeface="Arial"/>
                <a:cs typeface="Arial"/>
              </a:rPr>
              <a:t> </a:t>
            </a:r>
            <a:r>
              <a:rPr sz="1200" i="1" spc="-20" dirty="0">
                <a:latin typeface="Arial"/>
                <a:cs typeface="Arial"/>
              </a:rPr>
              <a:t>речи</a:t>
            </a:r>
            <a:endParaRPr sz="12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70833"/>
              <a:buFont typeface="Wingdings"/>
              <a:buChar char=""/>
              <a:tabLst>
                <a:tab pos="286385" algn="l"/>
                <a:tab pos="287020" algn="l"/>
              </a:tabLst>
            </a:pPr>
            <a:r>
              <a:rPr sz="1200" i="1" spc="-10" dirty="0">
                <a:latin typeface="Arial"/>
                <a:cs typeface="Arial"/>
              </a:rPr>
              <a:t>Развитие</a:t>
            </a:r>
            <a:r>
              <a:rPr sz="1200" i="1" spc="5" dirty="0">
                <a:latin typeface="Arial"/>
                <a:cs typeface="Arial"/>
              </a:rPr>
              <a:t> </a:t>
            </a:r>
            <a:r>
              <a:rPr sz="1200" i="1" spc="-10" dirty="0">
                <a:latin typeface="Arial"/>
                <a:cs typeface="Arial"/>
              </a:rPr>
              <a:t>связной</a:t>
            </a:r>
            <a:r>
              <a:rPr sz="1200" i="1" spc="5" dirty="0">
                <a:latin typeface="Arial"/>
                <a:cs typeface="Arial"/>
              </a:rPr>
              <a:t> </a:t>
            </a:r>
            <a:r>
              <a:rPr sz="1200" i="1" spc="-20" dirty="0">
                <a:latin typeface="Arial"/>
                <a:cs typeface="Arial"/>
              </a:rPr>
              <a:t>речи</a:t>
            </a:r>
            <a:r>
              <a:rPr sz="1200" i="1" spc="5" dirty="0">
                <a:latin typeface="Arial"/>
                <a:cs typeface="Arial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(диалогическая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(разговорная)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речь,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монологическая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речь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(рассказывание))</a:t>
            </a:r>
            <a:endParaRPr sz="1200">
              <a:latin typeface="Microsoft Sans Serif"/>
              <a:cs typeface="Microsoft Sans Serif"/>
            </a:endParaRPr>
          </a:p>
          <a:p>
            <a:pPr marL="286385" marR="508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70833"/>
              <a:buFont typeface="Wingdings"/>
              <a:buChar char=""/>
              <a:tabLst>
                <a:tab pos="286385" algn="l"/>
                <a:tab pos="287020" algn="l"/>
              </a:tabLst>
            </a:pPr>
            <a:r>
              <a:rPr sz="1200" i="1" spc="-5" dirty="0">
                <a:latin typeface="Arial"/>
                <a:cs typeface="Arial"/>
              </a:rPr>
              <a:t>Практическое</a:t>
            </a:r>
            <a:r>
              <a:rPr sz="1200" i="1" spc="165" dirty="0">
                <a:latin typeface="Arial"/>
                <a:cs typeface="Arial"/>
              </a:rPr>
              <a:t> </a:t>
            </a:r>
            <a:r>
              <a:rPr sz="1200" i="1" spc="-10" dirty="0">
                <a:latin typeface="Arial"/>
                <a:cs typeface="Arial"/>
              </a:rPr>
              <a:t>овладение</a:t>
            </a:r>
            <a:r>
              <a:rPr sz="1200" i="1" spc="180" dirty="0">
                <a:latin typeface="Arial"/>
                <a:cs typeface="Arial"/>
              </a:rPr>
              <a:t> </a:t>
            </a:r>
            <a:r>
              <a:rPr sz="1200" i="1" spc="-10" dirty="0">
                <a:latin typeface="Arial"/>
                <a:cs typeface="Arial"/>
              </a:rPr>
              <a:t>воспитанниками</a:t>
            </a:r>
            <a:r>
              <a:rPr sz="1200" i="1" spc="180" dirty="0">
                <a:latin typeface="Arial"/>
                <a:cs typeface="Arial"/>
              </a:rPr>
              <a:t> </a:t>
            </a:r>
            <a:r>
              <a:rPr sz="1200" i="1" spc="-10" dirty="0">
                <a:latin typeface="Arial"/>
                <a:cs typeface="Arial"/>
              </a:rPr>
              <a:t>нормами</a:t>
            </a:r>
            <a:r>
              <a:rPr sz="1200" i="1" spc="165" dirty="0">
                <a:latin typeface="Arial"/>
                <a:cs typeface="Arial"/>
              </a:rPr>
              <a:t> </a:t>
            </a:r>
            <a:r>
              <a:rPr sz="1200" i="1" spc="-20" dirty="0">
                <a:latin typeface="Arial"/>
                <a:cs typeface="Arial"/>
              </a:rPr>
              <a:t>речи</a:t>
            </a:r>
            <a:r>
              <a:rPr sz="1200" i="1" spc="180" dirty="0">
                <a:latin typeface="Arial"/>
                <a:cs typeface="Arial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(способствование</a:t>
            </a:r>
            <a:r>
              <a:rPr sz="1200" spc="18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развитию</a:t>
            </a:r>
            <a:r>
              <a:rPr sz="1200" spc="19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речи</a:t>
            </a:r>
            <a:r>
              <a:rPr sz="1200" spc="185" dirty="0">
                <a:latin typeface="Microsoft Sans Serif"/>
                <a:cs typeface="Microsoft Sans Serif"/>
              </a:rPr>
              <a:t> </a:t>
            </a:r>
            <a:r>
              <a:rPr sz="1200" spc="-45" dirty="0">
                <a:latin typeface="Microsoft Sans Serif"/>
                <a:cs typeface="Microsoft Sans Serif"/>
              </a:rPr>
              <a:t>как</a:t>
            </a:r>
            <a:r>
              <a:rPr sz="1200" spc="19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средства </a:t>
            </a:r>
            <a:r>
              <a:rPr sz="1200" spc="-30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общения)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5940" y="5857443"/>
            <a:ext cx="7574915" cy="54356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700"/>
              </a:spcBef>
              <a:buClr>
                <a:srgbClr val="FD8537"/>
              </a:buClr>
              <a:buSzPct val="70833"/>
              <a:buFont typeface="Wingdings"/>
              <a:buChar char=""/>
              <a:tabLst>
                <a:tab pos="286385" algn="l"/>
                <a:tab pos="287020" algn="l"/>
              </a:tabLst>
            </a:pPr>
            <a:r>
              <a:rPr sz="1200" i="1" spc="-10" dirty="0">
                <a:latin typeface="Arial"/>
                <a:cs typeface="Arial"/>
              </a:rPr>
              <a:t>Формирование</a:t>
            </a:r>
            <a:r>
              <a:rPr sz="1200" i="1" spc="-20" dirty="0">
                <a:latin typeface="Arial"/>
                <a:cs typeface="Arial"/>
              </a:rPr>
              <a:t> </a:t>
            </a:r>
            <a:r>
              <a:rPr sz="1200" i="1" spc="-5" dirty="0">
                <a:latin typeface="Arial"/>
                <a:cs typeface="Arial"/>
              </a:rPr>
              <a:t>грамматического</a:t>
            </a:r>
            <a:r>
              <a:rPr sz="1200" i="1" spc="-10" dirty="0">
                <a:latin typeface="Arial"/>
                <a:cs typeface="Arial"/>
              </a:rPr>
              <a:t> строя </a:t>
            </a:r>
            <a:r>
              <a:rPr sz="1200" i="1" spc="-20" dirty="0">
                <a:latin typeface="Arial"/>
                <a:cs typeface="Arial"/>
              </a:rPr>
              <a:t>речи</a:t>
            </a:r>
            <a:r>
              <a:rPr sz="1200" i="1" spc="5" dirty="0">
                <a:latin typeface="Arial"/>
                <a:cs typeface="Arial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(морфология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(изменение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5" dirty="0">
                <a:latin typeface="Microsoft Sans Serif"/>
                <a:cs typeface="Microsoft Sans Serif"/>
              </a:rPr>
              <a:t>слов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по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родам,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числам,</a:t>
            </a:r>
            <a:endParaRPr sz="1200">
              <a:latin typeface="Microsoft Sans Serif"/>
              <a:cs typeface="Microsoft Sans Serif"/>
            </a:endParaRPr>
          </a:p>
          <a:p>
            <a:pPr marL="269875">
              <a:lnSpc>
                <a:spcPct val="100000"/>
              </a:lnSpc>
              <a:spcBef>
                <a:spcPts val="600"/>
              </a:spcBef>
            </a:pPr>
            <a:r>
              <a:rPr sz="1200" spc="-15" dirty="0">
                <a:latin typeface="Microsoft Sans Serif"/>
                <a:cs typeface="Microsoft Sans Serif"/>
              </a:rPr>
              <a:t>падежам),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синтаксис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(освоение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различных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типов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словосочетаний</a:t>
            </a:r>
            <a:r>
              <a:rPr sz="1200" spc="-5" dirty="0">
                <a:latin typeface="Microsoft Sans Serif"/>
                <a:cs typeface="Microsoft Sans Serif"/>
              </a:rPr>
              <a:t> и</a:t>
            </a:r>
            <a:r>
              <a:rPr sz="1200" spc="4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предложений),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словообразование)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322691" y="5870244"/>
            <a:ext cx="22352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16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63574" y="434466"/>
            <a:ext cx="645287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100"/>
              </a:spcBef>
            </a:pPr>
            <a:r>
              <a:rPr sz="3000" spc="-40" dirty="0">
                <a:latin typeface="Arial"/>
                <a:cs typeface="Arial"/>
              </a:rPr>
              <a:t>ОБРАЗОВАТЕЛЬНАЯ</a:t>
            </a:r>
            <a:r>
              <a:rPr sz="3000" spc="-50" dirty="0">
                <a:latin typeface="Arial"/>
                <a:cs typeface="Arial"/>
              </a:rPr>
              <a:t> </a:t>
            </a:r>
            <a:r>
              <a:rPr sz="3000" spc="-35" dirty="0">
                <a:latin typeface="Arial"/>
                <a:cs typeface="Arial"/>
              </a:rPr>
              <a:t>ОБЛАСТЬ</a:t>
            </a:r>
            <a:endParaRPr sz="30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3000" spc="-25" dirty="0">
                <a:latin typeface="Arial"/>
                <a:cs typeface="Arial"/>
              </a:rPr>
              <a:t>«ПОЗНАВАТЕЛЬНОЕ</a:t>
            </a:r>
            <a:r>
              <a:rPr sz="3000" spc="-40" dirty="0">
                <a:latin typeface="Arial"/>
                <a:cs typeface="Arial"/>
              </a:rPr>
              <a:t> </a:t>
            </a:r>
            <a:r>
              <a:rPr sz="3000" spc="-30" dirty="0">
                <a:latin typeface="Arial"/>
                <a:cs typeface="Arial"/>
              </a:rPr>
              <a:t>РАЗВИТИЕ»:</a:t>
            </a:r>
            <a:endParaRPr sz="3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452753"/>
            <a:ext cx="7887970" cy="449199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700"/>
              </a:spcBef>
              <a:buClr>
                <a:srgbClr val="FD8537"/>
              </a:buClr>
              <a:buSzPct val="70833"/>
              <a:buFont typeface="Wingdings"/>
              <a:buChar char=""/>
              <a:tabLst>
                <a:tab pos="286385" algn="l"/>
                <a:tab pos="287020" algn="l"/>
              </a:tabLst>
            </a:pPr>
            <a:r>
              <a:rPr sz="1200" b="1" spc="-5" dirty="0">
                <a:latin typeface="Arial"/>
                <a:cs typeface="Arial"/>
              </a:rPr>
              <a:t>Основная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цель:</a:t>
            </a:r>
            <a:endParaRPr sz="1200">
              <a:latin typeface="Arial"/>
              <a:cs typeface="Arial"/>
            </a:endParaRPr>
          </a:p>
          <a:p>
            <a:pPr marL="286385" marR="6350" indent="-274320" algn="just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70833"/>
              <a:buFont typeface="Wingdings"/>
              <a:buChar char=""/>
              <a:tabLst>
                <a:tab pos="287020" algn="l"/>
              </a:tabLst>
            </a:pPr>
            <a:r>
              <a:rPr sz="1200" spc="-20" dirty="0">
                <a:latin typeface="Microsoft Sans Serif"/>
                <a:cs typeface="Microsoft Sans Serif"/>
              </a:rPr>
              <a:t>ознакомление </a:t>
            </a:r>
            <a:r>
              <a:rPr sz="1200" dirty="0">
                <a:latin typeface="Microsoft Sans Serif"/>
                <a:cs typeface="Microsoft Sans Serif"/>
              </a:rPr>
              <a:t>с </a:t>
            </a:r>
            <a:r>
              <a:rPr sz="1200" spc="-20" dirty="0">
                <a:latin typeface="Microsoft Sans Serif"/>
                <a:cs typeface="Microsoft Sans Serif"/>
              </a:rPr>
              <a:t>окружающим </a:t>
            </a:r>
            <a:r>
              <a:rPr sz="1200" spc="-5" dirty="0">
                <a:latin typeface="Microsoft Sans Serif"/>
                <a:cs typeface="Microsoft Sans Serif"/>
              </a:rPr>
              <a:t>социальным </a:t>
            </a:r>
            <a:r>
              <a:rPr sz="1200" spc="-15" dirty="0">
                <a:latin typeface="Microsoft Sans Serif"/>
                <a:cs typeface="Microsoft Sans Serif"/>
              </a:rPr>
              <a:t>миром, </a:t>
            </a:r>
            <a:r>
              <a:rPr sz="1200" dirty="0">
                <a:latin typeface="Microsoft Sans Serif"/>
                <a:cs typeface="Microsoft Sans Serif"/>
              </a:rPr>
              <a:t>с </a:t>
            </a:r>
            <a:r>
              <a:rPr sz="1200" spc="-10" dirty="0">
                <a:latin typeface="Microsoft Sans Serif"/>
                <a:cs typeface="Microsoft Sans Serif"/>
              </a:rPr>
              <a:t>природой </a:t>
            </a:r>
            <a:r>
              <a:rPr sz="1200" spc="-5" dirty="0">
                <a:latin typeface="Microsoft Sans Serif"/>
                <a:cs typeface="Microsoft Sans Serif"/>
              </a:rPr>
              <a:t>и </a:t>
            </a:r>
            <a:r>
              <a:rPr sz="1200" spc="-15" dirty="0">
                <a:latin typeface="Microsoft Sans Serif"/>
                <a:cs typeface="Microsoft Sans Serif"/>
              </a:rPr>
              <a:t>природными </a:t>
            </a:r>
            <a:r>
              <a:rPr sz="1200" spc="-10" dirty="0">
                <a:latin typeface="Microsoft Sans Serif"/>
                <a:cs typeface="Microsoft Sans Serif"/>
              </a:rPr>
              <a:t>явлениями; формирование 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целостной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картины</a:t>
            </a:r>
            <a:r>
              <a:rPr sz="1200" spc="-10" dirty="0">
                <a:latin typeface="Microsoft Sans Serif"/>
                <a:cs typeface="Microsoft Sans Serif"/>
              </a:rPr>
              <a:t> мира;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формирование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элементарных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математических</a:t>
            </a:r>
            <a:r>
              <a:rPr sz="1200" spc="28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представлений;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развитие 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познавательно-исследовательской</a:t>
            </a:r>
            <a:r>
              <a:rPr sz="1200" spc="-5" dirty="0">
                <a:latin typeface="Microsoft Sans Serif"/>
                <a:cs typeface="Microsoft Sans Serif"/>
              </a:rPr>
              <a:t> деятельности.</a:t>
            </a:r>
            <a:endParaRPr sz="1200">
              <a:latin typeface="Microsoft Sans Serif"/>
              <a:cs typeface="Microsoft Sans Serif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70833"/>
              <a:buFont typeface="Wingdings"/>
              <a:buChar char=""/>
              <a:tabLst>
                <a:tab pos="286385" algn="l"/>
                <a:tab pos="287020" algn="l"/>
              </a:tabLst>
            </a:pPr>
            <a:r>
              <a:rPr sz="1200" b="1" spc="-5" dirty="0">
                <a:latin typeface="Arial"/>
                <a:cs typeface="Arial"/>
              </a:rPr>
              <a:t>Задачи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познавательного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развития</a:t>
            </a:r>
            <a:r>
              <a:rPr sz="1200" b="1" spc="3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по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ФГОС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ДО:</a:t>
            </a:r>
            <a:endParaRPr sz="12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70833"/>
              <a:buFont typeface="Wingdings"/>
              <a:buChar char=""/>
              <a:tabLst>
                <a:tab pos="286385" algn="l"/>
                <a:tab pos="287020" algn="l"/>
              </a:tabLst>
            </a:pPr>
            <a:r>
              <a:rPr sz="1200" spc="-15" dirty="0">
                <a:latin typeface="Microsoft Sans Serif"/>
                <a:cs typeface="Microsoft Sans Serif"/>
              </a:rPr>
              <a:t>Развитие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интересов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детей,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любознательности </a:t>
            </a:r>
            <a:r>
              <a:rPr sz="1200" spc="-5" dirty="0">
                <a:latin typeface="Microsoft Sans Serif"/>
                <a:cs typeface="Microsoft Sans Serif"/>
              </a:rPr>
              <a:t>и</a:t>
            </a:r>
            <a:r>
              <a:rPr sz="1200" spc="3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познавательной</a:t>
            </a:r>
            <a:r>
              <a:rPr sz="1200" spc="-10" dirty="0">
                <a:latin typeface="Microsoft Sans Serif"/>
                <a:cs typeface="Microsoft Sans Serif"/>
              </a:rPr>
              <a:t> мотивации</a:t>
            </a:r>
            <a:endParaRPr sz="1200">
              <a:latin typeface="Microsoft Sans Serif"/>
              <a:cs typeface="Microsoft Sans Serif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70833"/>
              <a:buFont typeface="Wingdings"/>
              <a:buChar char=""/>
              <a:tabLst>
                <a:tab pos="286385" algn="l"/>
                <a:tab pos="287020" algn="l"/>
              </a:tabLst>
            </a:pPr>
            <a:r>
              <a:rPr sz="1200" spc="-15" dirty="0">
                <a:latin typeface="Microsoft Sans Serif"/>
                <a:cs typeface="Microsoft Sans Serif"/>
              </a:rPr>
              <a:t>Формирование познавательных</a:t>
            </a:r>
            <a:r>
              <a:rPr sz="1200" spc="-5" dirty="0">
                <a:latin typeface="Microsoft Sans Serif"/>
                <a:cs typeface="Microsoft Sans Serif"/>
              </a:rPr>
              <a:t> действий,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становление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сознания</a:t>
            </a:r>
            <a:endParaRPr sz="1200">
              <a:latin typeface="Microsoft Sans Serif"/>
              <a:cs typeface="Microsoft Sans Serif"/>
            </a:endParaRPr>
          </a:p>
          <a:p>
            <a:pPr marL="287020" indent="-274320">
              <a:lnSpc>
                <a:spcPct val="100000"/>
              </a:lnSpc>
              <a:spcBef>
                <a:spcPts val="605"/>
              </a:spcBef>
              <a:buClr>
                <a:srgbClr val="FD8537"/>
              </a:buClr>
              <a:buSzPct val="70833"/>
              <a:buFont typeface="Wingdings"/>
              <a:buChar char=""/>
              <a:tabLst>
                <a:tab pos="286385" algn="l"/>
                <a:tab pos="287020" algn="l"/>
              </a:tabLst>
            </a:pPr>
            <a:r>
              <a:rPr sz="1200" spc="-15" dirty="0">
                <a:latin typeface="Microsoft Sans Serif"/>
                <a:cs typeface="Microsoft Sans Serif"/>
              </a:rPr>
              <a:t>Развитие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воображения</a:t>
            </a:r>
            <a:r>
              <a:rPr sz="1200" spc="-5" dirty="0">
                <a:latin typeface="Microsoft Sans Serif"/>
                <a:cs typeface="Microsoft Sans Serif"/>
              </a:rPr>
              <a:t> и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творческой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активности</a:t>
            </a:r>
            <a:endParaRPr sz="1200">
              <a:latin typeface="Microsoft Sans Serif"/>
              <a:cs typeface="Microsoft Sans Serif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70833"/>
              <a:buFont typeface="Wingdings"/>
              <a:buChar char=""/>
              <a:tabLst>
                <a:tab pos="286385" algn="l"/>
                <a:tab pos="287020" algn="l"/>
              </a:tabLst>
            </a:pPr>
            <a:r>
              <a:rPr sz="1200" spc="-15" dirty="0">
                <a:latin typeface="Microsoft Sans Serif"/>
                <a:cs typeface="Microsoft Sans Serif"/>
              </a:rPr>
              <a:t>Формирование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первичных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представлений</a:t>
            </a:r>
            <a:r>
              <a:rPr sz="1200" dirty="0">
                <a:latin typeface="Microsoft Sans Serif"/>
                <a:cs typeface="Microsoft Sans Serif"/>
              </a:rPr>
              <a:t> о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себе,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других</a:t>
            </a:r>
            <a:r>
              <a:rPr sz="1200" spc="3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людях</a:t>
            </a:r>
            <a:endParaRPr sz="1200">
              <a:latin typeface="Microsoft Sans Serif"/>
              <a:cs typeface="Microsoft Sans Serif"/>
            </a:endParaRPr>
          </a:p>
          <a:p>
            <a:pPr marL="286385" marR="5080" indent="-274320" algn="just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70833"/>
              <a:buFont typeface="Wingdings"/>
              <a:buChar char=""/>
              <a:tabLst>
                <a:tab pos="287020" algn="l"/>
              </a:tabLst>
            </a:pPr>
            <a:r>
              <a:rPr sz="1200" spc="-20" dirty="0">
                <a:latin typeface="Microsoft Sans Serif"/>
                <a:cs typeface="Microsoft Sans Serif"/>
              </a:rPr>
              <a:t>Формирование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первичных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представлений</a:t>
            </a:r>
            <a:r>
              <a:rPr sz="1200" spc="-5" dirty="0">
                <a:latin typeface="Microsoft Sans Serif"/>
                <a:cs typeface="Microsoft Sans Serif"/>
              </a:rPr>
              <a:t> об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объектах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окружающего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мира,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свойствах и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отношениях 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объектов </a:t>
            </a:r>
            <a:r>
              <a:rPr sz="1200" spc="-25" dirty="0">
                <a:latin typeface="Microsoft Sans Serif"/>
                <a:cs typeface="Microsoft Sans Serif"/>
              </a:rPr>
              <a:t>окружающего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мира </a:t>
            </a:r>
            <a:r>
              <a:rPr sz="1200" spc="-10" dirty="0">
                <a:latin typeface="Microsoft Sans Serif"/>
                <a:cs typeface="Microsoft Sans Serif"/>
              </a:rPr>
              <a:t>(форме, </a:t>
            </a:r>
            <a:r>
              <a:rPr sz="1200" spc="-20" dirty="0">
                <a:latin typeface="Microsoft Sans Serif"/>
                <a:cs typeface="Microsoft Sans Serif"/>
              </a:rPr>
              <a:t>цвете, размере, </a:t>
            </a:r>
            <a:r>
              <a:rPr sz="1200" spc="-10" dirty="0">
                <a:latin typeface="Microsoft Sans Serif"/>
                <a:cs typeface="Microsoft Sans Serif"/>
              </a:rPr>
              <a:t>материале, </a:t>
            </a:r>
            <a:r>
              <a:rPr sz="1200" spc="-15" dirty="0">
                <a:latin typeface="Microsoft Sans Serif"/>
                <a:cs typeface="Microsoft Sans Serif"/>
              </a:rPr>
              <a:t>звучании, </a:t>
            </a:r>
            <a:r>
              <a:rPr sz="1200" spc="-10" dirty="0">
                <a:latin typeface="Microsoft Sans Serif"/>
                <a:cs typeface="Microsoft Sans Serif"/>
              </a:rPr>
              <a:t>ритме, </a:t>
            </a:r>
            <a:r>
              <a:rPr sz="1200" spc="-15" dirty="0">
                <a:latin typeface="Microsoft Sans Serif"/>
                <a:cs typeface="Microsoft Sans Serif"/>
              </a:rPr>
              <a:t>темпе, количестве, 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числе,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части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и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целом,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пространстве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и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времени,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движении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и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покое,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причинах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и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следствиях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и</a:t>
            </a:r>
            <a:r>
              <a:rPr sz="1200" spc="3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др.)</a:t>
            </a:r>
            <a:endParaRPr sz="1200">
              <a:latin typeface="Microsoft Sans Serif"/>
              <a:cs typeface="Microsoft Sans Serif"/>
            </a:endParaRPr>
          </a:p>
          <a:p>
            <a:pPr marL="286385" marR="5080" indent="-274320" algn="just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70833"/>
              <a:buFont typeface="Wingdings"/>
              <a:buChar char=""/>
              <a:tabLst>
                <a:tab pos="287020" algn="l"/>
              </a:tabLst>
            </a:pPr>
            <a:r>
              <a:rPr sz="1200" spc="-20" dirty="0">
                <a:latin typeface="Microsoft Sans Serif"/>
                <a:cs typeface="Microsoft Sans Serif"/>
              </a:rPr>
              <a:t>Формирование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первичных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представлений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малой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Родине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и</a:t>
            </a:r>
            <a:r>
              <a:rPr sz="1200" spc="32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Отечестве,</a:t>
            </a:r>
            <a:r>
              <a:rPr sz="1200" spc="30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представлений</a:t>
            </a:r>
            <a:r>
              <a:rPr sz="1200" spc="30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 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социокультурных </a:t>
            </a:r>
            <a:r>
              <a:rPr sz="1200" spc="-10" dirty="0">
                <a:latin typeface="Microsoft Sans Serif"/>
                <a:cs typeface="Microsoft Sans Serif"/>
              </a:rPr>
              <a:t>ценностях </a:t>
            </a:r>
            <a:r>
              <a:rPr sz="1200" spc="-15" dirty="0">
                <a:latin typeface="Microsoft Sans Serif"/>
                <a:cs typeface="Microsoft Sans Serif"/>
              </a:rPr>
              <a:t>нашего </a:t>
            </a:r>
            <a:r>
              <a:rPr sz="1200" spc="-10" dirty="0">
                <a:latin typeface="Microsoft Sans Serif"/>
                <a:cs typeface="Microsoft Sans Serif"/>
              </a:rPr>
              <a:t>народа, </a:t>
            </a:r>
            <a:r>
              <a:rPr sz="1200" spc="-5" dirty="0">
                <a:latin typeface="Microsoft Sans Serif"/>
                <a:cs typeface="Microsoft Sans Serif"/>
              </a:rPr>
              <a:t>об </a:t>
            </a:r>
            <a:r>
              <a:rPr sz="1200" spc="-15" dirty="0">
                <a:latin typeface="Microsoft Sans Serif"/>
                <a:cs typeface="Microsoft Sans Serif"/>
              </a:rPr>
              <a:t>отечественных </a:t>
            </a:r>
            <a:r>
              <a:rPr sz="1200" spc="-5" dirty="0">
                <a:latin typeface="Microsoft Sans Serif"/>
                <a:cs typeface="Microsoft Sans Serif"/>
              </a:rPr>
              <a:t>традициях и </a:t>
            </a:r>
            <a:r>
              <a:rPr sz="1200" spc="-20" dirty="0">
                <a:latin typeface="Microsoft Sans Serif"/>
                <a:cs typeface="Microsoft Sans Serif"/>
              </a:rPr>
              <a:t>праздниках, </a:t>
            </a:r>
            <a:r>
              <a:rPr sz="1200" dirty="0">
                <a:latin typeface="Microsoft Sans Serif"/>
                <a:cs typeface="Microsoft Sans Serif"/>
              </a:rPr>
              <a:t>о </a:t>
            </a:r>
            <a:r>
              <a:rPr sz="1200" spc="-15" dirty="0">
                <a:latin typeface="Microsoft Sans Serif"/>
                <a:cs typeface="Microsoft Sans Serif"/>
              </a:rPr>
              <a:t>планете Земля 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spc="-45" dirty="0">
                <a:latin typeface="Microsoft Sans Serif"/>
                <a:cs typeface="Microsoft Sans Serif"/>
              </a:rPr>
              <a:t>как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общем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доме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людей,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многообразии</a:t>
            </a:r>
            <a:r>
              <a:rPr sz="1200" dirty="0">
                <a:latin typeface="Microsoft Sans Serif"/>
                <a:cs typeface="Microsoft Sans Serif"/>
              </a:rPr>
              <a:t> стран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и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народов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мира</a:t>
            </a:r>
            <a:endParaRPr sz="1200">
              <a:latin typeface="Microsoft Sans Serif"/>
              <a:cs typeface="Microsoft Sans Serif"/>
            </a:endParaRPr>
          </a:p>
          <a:p>
            <a:pPr marL="287020" indent="-274320" algn="just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70833"/>
              <a:buFont typeface="Wingdings"/>
              <a:buChar char=""/>
              <a:tabLst>
                <a:tab pos="287020" algn="l"/>
              </a:tabLst>
            </a:pPr>
            <a:r>
              <a:rPr sz="1200" spc="-15" dirty="0">
                <a:latin typeface="Microsoft Sans Serif"/>
                <a:cs typeface="Microsoft Sans Serif"/>
              </a:rPr>
              <a:t>Формирование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первичных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представлений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об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особенностях</a:t>
            </a:r>
            <a:r>
              <a:rPr sz="1200" spc="-10" dirty="0">
                <a:latin typeface="Microsoft Sans Serif"/>
                <a:cs typeface="Microsoft Sans Serif"/>
              </a:rPr>
              <a:t> природы</a:t>
            </a:r>
            <a:endParaRPr sz="1200">
              <a:latin typeface="Microsoft Sans Serif"/>
              <a:cs typeface="Microsoft Sans Serif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70833"/>
              <a:buFont typeface="Wingdings"/>
              <a:buChar char=""/>
              <a:tabLst>
                <a:tab pos="286385" algn="l"/>
                <a:tab pos="287020" algn="l"/>
              </a:tabLst>
            </a:pPr>
            <a:r>
              <a:rPr sz="1200" b="1" spc="-5" dirty="0">
                <a:latin typeface="Arial"/>
                <a:cs typeface="Arial"/>
              </a:rPr>
              <a:t>Основные</a:t>
            </a:r>
            <a:r>
              <a:rPr sz="1200" b="1" spc="1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направления </a:t>
            </a:r>
            <a:r>
              <a:rPr sz="1200" b="1" spc="-10" dirty="0">
                <a:latin typeface="Arial"/>
                <a:cs typeface="Arial"/>
              </a:rPr>
              <a:t>работы</a:t>
            </a:r>
            <a:r>
              <a:rPr sz="1200" b="1" spc="1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по</a:t>
            </a:r>
            <a:r>
              <a:rPr sz="1200" b="1" spc="1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познавательному</a:t>
            </a:r>
            <a:r>
              <a:rPr sz="1200" b="1" spc="1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развитию</a:t>
            </a:r>
            <a:r>
              <a:rPr sz="1200" b="1" spc="4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детей</a:t>
            </a:r>
            <a:r>
              <a:rPr sz="1200" b="1" dirty="0">
                <a:latin typeface="Arial"/>
                <a:cs typeface="Arial"/>
              </a:rPr>
              <a:t> в</a:t>
            </a:r>
            <a:r>
              <a:rPr sz="1200" b="1" spc="1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дошкольном</a:t>
            </a:r>
            <a:r>
              <a:rPr sz="1200" b="1" spc="3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учреждении:</a:t>
            </a:r>
            <a:endParaRPr sz="12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70833"/>
              <a:buFont typeface="Wingdings"/>
              <a:buChar char=""/>
              <a:tabLst>
                <a:tab pos="286385" algn="l"/>
                <a:tab pos="287020" algn="l"/>
              </a:tabLst>
            </a:pPr>
            <a:r>
              <a:rPr sz="1200" i="1" spc="-10" dirty="0">
                <a:latin typeface="Arial"/>
                <a:cs typeface="Arial"/>
              </a:rPr>
              <a:t>Развитие</a:t>
            </a:r>
            <a:r>
              <a:rPr sz="1200" i="1" dirty="0">
                <a:latin typeface="Arial"/>
                <a:cs typeface="Arial"/>
              </a:rPr>
              <a:t> </a:t>
            </a:r>
            <a:r>
              <a:rPr sz="1200" i="1" spc="-10" dirty="0">
                <a:latin typeface="Arial"/>
                <a:cs typeface="Arial"/>
              </a:rPr>
              <a:t>познавательно-исследовательской</a:t>
            </a:r>
            <a:r>
              <a:rPr sz="1200" i="1" spc="-25" dirty="0">
                <a:latin typeface="Arial"/>
                <a:cs typeface="Arial"/>
              </a:rPr>
              <a:t> </a:t>
            </a:r>
            <a:r>
              <a:rPr sz="1200" i="1" spc="-10" dirty="0">
                <a:latin typeface="Arial"/>
                <a:cs typeface="Arial"/>
              </a:rPr>
              <a:t>деятельности</a:t>
            </a:r>
            <a:endParaRPr sz="12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5"/>
              </a:spcBef>
              <a:buClr>
                <a:srgbClr val="FD8537"/>
              </a:buClr>
              <a:buSzPct val="70833"/>
              <a:buFont typeface="Wingdings"/>
              <a:buChar char=""/>
              <a:tabLst>
                <a:tab pos="286385" algn="l"/>
                <a:tab pos="287020" algn="l"/>
              </a:tabLst>
            </a:pPr>
            <a:r>
              <a:rPr sz="1200" i="1" spc="-5" dirty="0">
                <a:latin typeface="Arial"/>
                <a:cs typeface="Arial"/>
              </a:rPr>
              <a:t>Приобщение</a:t>
            </a:r>
            <a:r>
              <a:rPr sz="1200" i="1" spc="-4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к</a:t>
            </a:r>
            <a:r>
              <a:rPr sz="1200" i="1" spc="-10" dirty="0">
                <a:latin typeface="Arial"/>
                <a:cs typeface="Arial"/>
              </a:rPr>
              <a:t> </a:t>
            </a:r>
            <a:r>
              <a:rPr sz="1200" i="1" spc="-5" dirty="0">
                <a:latin typeface="Arial"/>
                <a:cs typeface="Arial"/>
              </a:rPr>
              <a:t>социокультурным</a:t>
            </a:r>
            <a:r>
              <a:rPr sz="1200" i="1" spc="-25" dirty="0">
                <a:latin typeface="Arial"/>
                <a:cs typeface="Arial"/>
              </a:rPr>
              <a:t> </a:t>
            </a:r>
            <a:r>
              <a:rPr sz="1200" i="1" spc="-5" dirty="0">
                <a:latin typeface="Arial"/>
                <a:cs typeface="Arial"/>
              </a:rPr>
              <a:t>ценностям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5940" y="5919317"/>
            <a:ext cx="4954270" cy="54356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700"/>
              </a:spcBef>
              <a:buClr>
                <a:srgbClr val="FD8537"/>
              </a:buClr>
              <a:buSzPct val="70833"/>
              <a:buFont typeface="Wingdings"/>
              <a:buChar char=""/>
              <a:tabLst>
                <a:tab pos="286385" algn="l"/>
                <a:tab pos="287020" algn="l"/>
              </a:tabLst>
            </a:pPr>
            <a:r>
              <a:rPr sz="1200" i="1" spc="-10" dirty="0">
                <a:latin typeface="Arial"/>
                <a:cs typeface="Arial"/>
              </a:rPr>
              <a:t>Формирование</a:t>
            </a:r>
            <a:r>
              <a:rPr sz="1200" i="1" spc="-20" dirty="0">
                <a:latin typeface="Arial"/>
                <a:cs typeface="Arial"/>
              </a:rPr>
              <a:t> </a:t>
            </a:r>
            <a:r>
              <a:rPr sz="1200" i="1" spc="-10" dirty="0">
                <a:latin typeface="Arial"/>
                <a:cs typeface="Arial"/>
              </a:rPr>
              <a:t>элементарных </a:t>
            </a:r>
            <a:r>
              <a:rPr sz="1200" i="1" spc="-5" dirty="0">
                <a:latin typeface="Arial"/>
                <a:cs typeface="Arial"/>
              </a:rPr>
              <a:t>математических</a:t>
            </a:r>
            <a:r>
              <a:rPr sz="1200" i="1" spc="-25" dirty="0">
                <a:latin typeface="Arial"/>
                <a:cs typeface="Arial"/>
              </a:rPr>
              <a:t> </a:t>
            </a:r>
            <a:r>
              <a:rPr sz="1200" i="1" spc="-10" dirty="0">
                <a:latin typeface="Arial"/>
                <a:cs typeface="Arial"/>
              </a:rPr>
              <a:t>представлений</a:t>
            </a:r>
            <a:endParaRPr sz="12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70833"/>
              <a:buFont typeface="Wingdings"/>
              <a:buChar char=""/>
              <a:tabLst>
                <a:tab pos="286385" algn="l"/>
                <a:tab pos="287020" algn="l"/>
              </a:tabLst>
            </a:pPr>
            <a:r>
              <a:rPr sz="1200" i="1" spc="-5" dirty="0">
                <a:latin typeface="Arial"/>
                <a:cs typeface="Arial"/>
              </a:rPr>
              <a:t>Ознакомление</a:t>
            </a:r>
            <a:r>
              <a:rPr sz="1200" i="1" spc="-3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с</a:t>
            </a:r>
            <a:r>
              <a:rPr sz="1200" i="1" spc="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миром</a:t>
            </a:r>
            <a:r>
              <a:rPr sz="1200" i="1" spc="-40" dirty="0">
                <a:latin typeface="Arial"/>
                <a:cs typeface="Arial"/>
              </a:rPr>
              <a:t> </a:t>
            </a:r>
            <a:r>
              <a:rPr sz="1200" i="1" spc="-5" dirty="0">
                <a:latin typeface="Arial"/>
                <a:cs typeface="Arial"/>
              </a:rPr>
              <a:t>природы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322691" y="5870244"/>
            <a:ext cx="22352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17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2793" y="527430"/>
            <a:ext cx="852551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700" spc="-40" dirty="0">
                <a:latin typeface="Arial"/>
                <a:cs typeface="Arial"/>
              </a:rPr>
              <a:t>ОБРАЗОВАТЕЛЬНАЯ</a:t>
            </a:r>
            <a:r>
              <a:rPr sz="2700" spc="-20" dirty="0">
                <a:latin typeface="Arial"/>
                <a:cs typeface="Arial"/>
              </a:rPr>
              <a:t> </a:t>
            </a:r>
            <a:r>
              <a:rPr sz="2700" spc="-35" dirty="0">
                <a:latin typeface="Arial"/>
                <a:cs typeface="Arial"/>
              </a:rPr>
              <a:t>ОБЛАСТЬ</a:t>
            </a:r>
            <a:endParaRPr sz="27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2700" spc="-15" dirty="0">
                <a:latin typeface="Arial"/>
                <a:cs typeface="Arial"/>
              </a:rPr>
              <a:t>«ХУДОЖЕСТВЕННО-ЭСТЕТИЧЕСКОЕ</a:t>
            </a:r>
            <a:r>
              <a:rPr sz="2700" dirty="0">
                <a:latin typeface="Arial"/>
                <a:cs typeface="Arial"/>
              </a:rPr>
              <a:t> </a:t>
            </a:r>
            <a:r>
              <a:rPr sz="2700" spc="-30" dirty="0">
                <a:latin typeface="Arial"/>
                <a:cs typeface="Arial"/>
              </a:rPr>
              <a:t>РАЗВИТИЕ»:</a:t>
            </a:r>
            <a:endParaRPr sz="27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idx="1"/>
          </p:nvPr>
        </p:nvSpPr>
        <p:spPr>
          <a:xfrm>
            <a:off x="609600" y="1524000"/>
            <a:ext cx="6347714" cy="4901983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705"/>
              </a:spcBef>
              <a:buClr>
                <a:srgbClr val="FD8537"/>
              </a:buClr>
              <a:buSzPct val="70833"/>
              <a:buFont typeface="Wingdings"/>
              <a:buChar char=""/>
              <a:tabLst>
                <a:tab pos="286385" algn="l"/>
                <a:tab pos="287020" algn="l"/>
              </a:tabLst>
            </a:pPr>
            <a:r>
              <a:rPr sz="1100" spc="-5" dirty="0"/>
              <a:t>Основная</a:t>
            </a:r>
            <a:r>
              <a:rPr sz="1100" spc="-25" dirty="0"/>
              <a:t> </a:t>
            </a:r>
            <a:r>
              <a:rPr sz="1100" spc="-5" dirty="0"/>
              <a:t>цель:</a:t>
            </a:r>
          </a:p>
          <a:p>
            <a:pPr marL="286385" marR="6350" indent="-274320" algn="just">
              <a:lnSpc>
                <a:spcPct val="100000"/>
              </a:lnSpc>
              <a:spcBef>
                <a:spcPts val="605"/>
              </a:spcBef>
              <a:buClr>
                <a:srgbClr val="FD8537"/>
              </a:buClr>
              <a:buSzPct val="70833"/>
              <a:buFont typeface="Wingdings"/>
              <a:buChar char=""/>
              <a:tabLst>
                <a:tab pos="287020" algn="l"/>
              </a:tabLst>
            </a:pPr>
            <a:r>
              <a:rPr sz="1100" b="0" spc="-10" dirty="0">
                <a:cs typeface="Microsoft Sans Serif"/>
              </a:rPr>
              <a:t>формирование интереса </a:t>
            </a:r>
            <a:r>
              <a:rPr sz="1100" b="0" spc="-75" dirty="0">
                <a:cs typeface="Microsoft Sans Serif"/>
              </a:rPr>
              <a:t>к</a:t>
            </a:r>
            <a:r>
              <a:rPr sz="1100" b="0" spc="-70" dirty="0">
                <a:cs typeface="Microsoft Sans Serif"/>
              </a:rPr>
              <a:t> </a:t>
            </a:r>
            <a:r>
              <a:rPr sz="1100" b="0" spc="-15" dirty="0">
                <a:cs typeface="Microsoft Sans Serif"/>
              </a:rPr>
              <a:t>эстетической </a:t>
            </a:r>
            <a:r>
              <a:rPr sz="1100" b="0" spc="-10" dirty="0">
                <a:cs typeface="Microsoft Sans Serif"/>
              </a:rPr>
              <a:t>стороне </a:t>
            </a:r>
            <a:r>
              <a:rPr sz="1100" b="0" spc="-20" dirty="0">
                <a:cs typeface="Microsoft Sans Serif"/>
              </a:rPr>
              <a:t>окружающей </a:t>
            </a:r>
            <a:r>
              <a:rPr sz="1100" b="0" spc="-5" dirty="0">
                <a:cs typeface="Microsoft Sans Serif"/>
              </a:rPr>
              <a:t>действительности; </a:t>
            </a:r>
            <a:r>
              <a:rPr sz="1100" b="0" spc="-15" dirty="0">
                <a:cs typeface="Microsoft Sans Serif"/>
              </a:rPr>
              <a:t>развитие эстетических </a:t>
            </a:r>
            <a:r>
              <a:rPr sz="1100" b="0" spc="-10" dirty="0">
                <a:cs typeface="Microsoft Sans Serif"/>
              </a:rPr>
              <a:t> чувств</a:t>
            </a:r>
            <a:r>
              <a:rPr sz="1100" b="0" spc="-5" dirty="0">
                <a:cs typeface="Microsoft Sans Serif"/>
              </a:rPr>
              <a:t> </a:t>
            </a:r>
            <a:r>
              <a:rPr sz="1100" b="0" spc="-15" dirty="0">
                <a:cs typeface="Microsoft Sans Serif"/>
              </a:rPr>
              <a:t>детей;</a:t>
            </a:r>
            <a:r>
              <a:rPr sz="1100" b="0" spc="-10" dirty="0">
                <a:cs typeface="Microsoft Sans Serif"/>
              </a:rPr>
              <a:t> </a:t>
            </a:r>
            <a:r>
              <a:rPr sz="1100" b="0" spc="-15" dirty="0">
                <a:cs typeface="Microsoft Sans Serif"/>
              </a:rPr>
              <a:t>развитие</a:t>
            </a:r>
            <a:r>
              <a:rPr sz="1100" b="0" spc="-10" dirty="0">
                <a:cs typeface="Microsoft Sans Serif"/>
              </a:rPr>
              <a:t> </a:t>
            </a:r>
            <a:r>
              <a:rPr sz="1100" b="0" spc="-25" dirty="0">
                <a:cs typeface="Microsoft Sans Serif"/>
              </a:rPr>
              <a:t>детского</a:t>
            </a:r>
            <a:r>
              <a:rPr sz="1100" b="0" spc="-20" dirty="0">
                <a:cs typeface="Microsoft Sans Serif"/>
              </a:rPr>
              <a:t> художественного</a:t>
            </a:r>
            <a:r>
              <a:rPr sz="1100" b="0" spc="-15" dirty="0">
                <a:cs typeface="Microsoft Sans Serif"/>
              </a:rPr>
              <a:t> </a:t>
            </a:r>
            <a:r>
              <a:rPr sz="1100" b="0" spc="-10" dirty="0">
                <a:cs typeface="Microsoft Sans Serif"/>
              </a:rPr>
              <a:t>творчества,</a:t>
            </a:r>
            <a:r>
              <a:rPr sz="1100" b="0" spc="-5" dirty="0">
                <a:cs typeface="Microsoft Sans Serif"/>
              </a:rPr>
              <a:t> </a:t>
            </a:r>
            <a:r>
              <a:rPr sz="1100" b="0" spc="-10" dirty="0">
                <a:cs typeface="Microsoft Sans Serif"/>
              </a:rPr>
              <a:t>интереса</a:t>
            </a:r>
            <a:r>
              <a:rPr sz="1100" b="0" spc="-5" dirty="0">
                <a:cs typeface="Microsoft Sans Serif"/>
              </a:rPr>
              <a:t> </a:t>
            </a:r>
            <a:r>
              <a:rPr sz="1100" b="0" spc="-75" dirty="0">
                <a:cs typeface="Microsoft Sans Serif"/>
              </a:rPr>
              <a:t>к</a:t>
            </a:r>
            <a:r>
              <a:rPr sz="1100" b="0" spc="-70" dirty="0">
                <a:cs typeface="Microsoft Sans Serif"/>
              </a:rPr>
              <a:t> </a:t>
            </a:r>
            <a:r>
              <a:rPr sz="1100" b="0" spc="-10" dirty="0">
                <a:cs typeface="Microsoft Sans Serif"/>
              </a:rPr>
              <a:t>самостоятельной</a:t>
            </a:r>
            <a:r>
              <a:rPr sz="1100" b="0" spc="-5" dirty="0">
                <a:cs typeface="Microsoft Sans Serif"/>
              </a:rPr>
              <a:t> </a:t>
            </a:r>
            <a:r>
              <a:rPr sz="1100" b="0" spc="-20" dirty="0">
                <a:cs typeface="Microsoft Sans Serif"/>
              </a:rPr>
              <a:t>творческой </a:t>
            </a:r>
            <a:r>
              <a:rPr sz="1100" b="0" spc="-15" dirty="0">
                <a:cs typeface="Microsoft Sans Serif"/>
              </a:rPr>
              <a:t> </a:t>
            </a:r>
            <a:r>
              <a:rPr sz="1100" b="0" spc="-5" dirty="0">
                <a:cs typeface="Microsoft Sans Serif"/>
              </a:rPr>
              <a:t>деятельности.</a:t>
            </a: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70833"/>
              <a:buFont typeface="Wingdings"/>
              <a:buChar char=""/>
              <a:tabLst>
                <a:tab pos="286385" algn="l"/>
                <a:tab pos="287020" algn="l"/>
              </a:tabLst>
            </a:pPr>
            <a:r>
              <a:rPr sz="1100" spc="-5" dirty="0"/>
              <a:t>Задачи</a:t>
            </a:r>
            <a:r>
              <a:rPr sz="1100" spc="-20" dirty="0"/>
              <a:t> </a:t>
            </a:r>
            <a:r>
              <a:rPr sz="1100" spc="-10" dirty="0"/>
              <a:t>художественно-эстетического</a:t>
            </a:r>
            <a:r>
              <a:rPr sz="1100" spc="-15" dirty="0"/>
              <a:t> </a:t>
            </a:r>
            <a:r>
              <a:rPr sz="1100" spc="-5" dirty="0"/>
              <a:t>развития</a:t>
            </a:r>
            <a:r>
              <a:rPr sz="1100" spc="30" dirty="0"/>
              <a:t> </a:t>
            </a:r>
            <a:r>
              <a:rPr sz="1100" spc="-5" dirty="0"/>
              <a:t>по</a:t>
            </a:r>
            <a:r>
              <a:rPr sz="1100" spc="5" dirty="0"/>
              <a:t> </a:t>
            </a:r>
            <a:r>
              <a:rPr sz="1100" spc="-10" dirty="0"/>
              <a:t>ФГОС</a:t>
            </a:r>
            <a:r>
              <a:rPr sz="1100" spc="-5" dirty="0"/>
              <a:t> ДО:</a:t>
            </a:r>
          </a:p>
          <a:p>
            <a:pPr marL="286385" marR="508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70833"/>
              <a:buFont typeface="Wingdings"/>
              <a:buChar char=""/>
              <a:tabLst>
                <a:tab pos="286385" algn="l"/>
                <a:tab pos="287020" algn="l"/>
              </a:tabLst>
            </a:pPr>
            <a:r>
              <a:rPr sz="1100" b="0" spc="-20" dirty="0">
                <a:cs typeface="Microsoft Sans Serif"/>
              </a:rPr>
              <a:t>Развитие</a:t>
            </a:r>
            <a:r>
              <a:rPr sz="1100" b="0" spc="80" dirty="0">
                <a:cs typeface="Microsoft Sans Serif"/>
              </a:rPr>
              <a:t> </a:t>
            </a:r>
            <a:r>
              <a:rPr sz="1100" b="0" spc="-15" dirty="0">
                <a:cs typeface="Microsoft Sans Serif"/>
              </a:rPr>
              <a:t>предпосылок</a:t>
            </a:r>
            <a:r>
              <a:rPr sz="1100" b="0" spc="65" dirty="0">
                <a:cs typeface="Microsoft Sans Serif"/>
              </a:rPr>
              <a:t> </a:t>
            </a:r>
            <a:r>
              <a:rPr sz="1100" b="0" spc="-10" dirty="0">
                <a:cs typeface="Microsoft Sans Serif"/>
              </a:rPr>
              <a:t>ценностно-смыслового</a:t>
            </a:r>
            <a:r>
              <a:rPr sz="1100" b="0" spc="65" dirty="0">
                <a:cs typeface="Microsoft Sans Serif"/>
              </a:rPr>
              <a:t> </a:t>
            </a:r>
            <a:r>
              <a:rPr sz="1100" b="0" spc="-10" dirty="0">
                <a:cs typeface="Microsoft Sans Serif"/>
              </a:rPr>
              <a:t>восприятия</a:t>
            </a:r>
            <a:r>
              <a:rPr sz="1100" b="0" spc="60" dirty="0">
                <a:cs typeface="Microsoft Sans Serif"/>
              </a:rPr>
              <a:t> </a:t>
            </a:r>
            <a:r>
              <a:rPr sz="1100" b="0" spc="-5" dirty="0">
                <a:cs typeface="Microsoft Sans Serif"/>
              </a:rPr>
              <a:t>и</a:t>
            </a:r>
            <a:r>
              <a:rPr sz="1100" b="0" spc="55" dirty="0">
                <a:cs typeface="Microsoft Sans Serif"/>
              </a:rPr>
              <a:t> </a:t>
            </a:r>
            <a:r>
              <a:rPr sz="1100" b="0" spc="-10" dirty="0">
                <a:cs typeface="Microsoft Sans Serif"/>
              </a:rPr>
              <a:t>понимания</a:t>
            </a:r>
            <a:r>
              <a:rPr sz="1100" b="0" spc="60" dirty="0">
                <a:cs typeface="Microsoft Sans Serif"/>
              </a:rPr>
              <a:t> </a:t>
            </a:r>
            <a:r>
              <a:rPr sz="1100" b="0" spc="-15" dirty="0">
                <a:cs typeface="Microsoft Sans Serif"/>
              </a:rPr>
              <a:t>произведений</a:t>
            </a:r>
            <a:r>
              <a:rPr sz="1100" b="0" spc="65" dirty="0">
                <a:cs typeface="Microsoft Sans Serif"/>
              </a:rPr>
              <a:t> </a:t>
            </a:r>
            <a:r>
              <a:rPr sz="1100" b="0" spc="-15" dirty="0">
                <a:cs typeface="Microsoft Sans Serif"/>
              </a:rPr>
              <a:t>искусства,</a:t>
            </a:r>
            <a:r>
              <a:rPr sz="1100" b="0" spc="70" dirty="0">
                <a:cs typeface="Microsoft Sans Serif"/>
              </a:rPr>
              <a:t> </a:t>
            </a:r>
            <a:r>
              <a:rPr sz="1100" b="0" spc="-15" dirty="0">
                <a:cs typeface="Microsoft Sans Serif"/>
              </a:rPr>
              <a:t>мира </a:t>
            </a:r>
            <a:r>
              <a:rPr sz="1100" b="0" spc="-305" dirty="0">
                <a:cs typeface="Microsoft Sans Serif"/>
              </a:rPr>
              <a:t> </a:t>
            </a:r>
            <a:r>
              <a:rPr sz="1100" b="0" spc="-10" dirty="0">
                <a:cs typeface="Microsoft Sans Serif"/>
              </a:rPr>
              <a:t>природы</a:t>
            </a: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70833"/>
              <a:buFont typeface="Wingdings"/>
              <a:buChar char=""/>
              <a:tabLst>
                <a:tab pos="286385" algn="l"/>
                <a:tab pos="287020" algn="l"/>
              </a:tabLst>
            </a:pPr>
            <a:r>
              <a:rPr sz="1100" b="0" spc="-10" dirty="0">
                <a:cs typeface="Microsoft Sans Serif"/>
              </a:rPr>
              <a:t>Становление</a:t>
            </a:r>
            <a:r>
              <a:rPr sz="1100" b="0" spc="-5" dirty="0">
                <a:cs typeface="Microsoft Sans Serif"/>
              </a:rPr>
              <a:t> </a:t>
            </a:r>
            <a:r>
              <a:rPr sz="1100" b="0" spc="-15" dirty="0">
                <a:cs typeface="Microsoft Sans Serif"/>
              </a:rPr>
              <a:t>эстетического</a:t>
            </a:r>
            <a:r>
              <a:rPr sz="1100" b="0" spc="-5" dirty="0">
                <a:cs typeface="Microsoft Sans Serif"/>
              </a:rPr>
              <a:t> </a:t>
            </a:r>
            <a:r>
              <a:rPr sz="1100" b="0" spc="-10" dirty="0">
                <a:cs typeface="Microsoft Sans Serif"/>
              </a:rPr>
              <a:t>отношения</a:t>
            </a:r>
            <a:r>
              <a:rPr sz="1100" b="0" spc="-5" dirty="0">
                <a:cs typeface="Microsoft Sans Serif"/>
              </a:rPr>
              <a:t> </a:t>
            </a:r>
            <a:r>
              <a:rPr sz="1100" b="0" spc="-75" dirty="0">
                <a:cs typeface="Microsoft Sans Serif"/>
              </a:rPr>
              <a:t>к</a:t>
            </a:r>
            <a:r>
              <a:rPr sz="1100" b="0" spc="25" dirty="0">
                <a:cs typeface="Microsoft Sans Serif"/>
              </a:rPr>
              <a:t> </a:t>
            </a:r>
            <a:r>
              <a:rPr sz="1100" b="0" spc="-15" dirty="0">
                <a:cs typeface="Microsoft Sans Serif"/>
              </a:rPr>
              <a:t>окружающему</a:t>
            </a:r>
            <a:r>
              <a:rPr sz="1100" b="0" dirty="0">
                <a:cs typeface="Microsoft Sans Serif"/>
              </a:rPr>
              <a:t> </a:t>
            </a:r>
            <a:r>
              <a:rPr sz="1100" b="0" spc="-15" dirty="0">
                <a:cs typeface="Microsoft Sans Serif"/>
              </a:rPr>
              <a:t>миру</a:t>
            </a: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70833"/>
              <a:buFont typeface="Wingdings"/>
              <a:buChar char=""/>
              <a:tabLst>
                <a:tab pos="286385" algn="l"/>
                <a:tab pos="287020" algn="l"/>
              </a:tabLst>
            </a:pPr>
            <a:r>
              <a:rPr sz="1100" b="0" spc="-15" dirty="0">
                <a:cs typeface="Microsoft Sans Serif"/>
              </a:rPr>
              <a:t>Формирование</a:t>
            </a:r>
            <a:r>
              <a:rPr sz="1100" b="0" spc="-5" dirty="0">
                <a:cs typeface="Microsoft Sans Serif"/>
              </a:rPr>
              <a:t> </a:t>
            </a:r>
            <a:r>
              <a:rPr sz="1100" b="0" spc="-10" dirty="0">
                <a:cs typeface="Microsoft Sans Serif"/>
              </a:rPr>
              <a:t>элементарных представлений</a:t>
            </a:r>
            <a:r>
              <a:rPr sz="1100" b="0" dirty="0">
                <a:cs typeface="Microsoft Sans Serif"/>
              </a:rPr>
              <a:t> о</a:t>
            </a:r>
            <a:r>
              <a:rPr sz="1100" b="0" spc="10" dirty="0">
                <a:cs typeface="Microsoft Sans Serif"/>
              </a:rPr>
              <a:t> </a:t>
            </a:r>
            <a:r>
              <a:rPr sz="1100" b="0" spc="-5" dirty="0">
                <a:cs typeface="Microsoft Sans Serif"/>
              </a:rPr>
              <a:t>видах</a:t>
            </a:r>
            <a:r>
              <a:rPr sz="1100" b="0" spc="30" dirty="0">
                <a:cs typeface="Microsoft Sans Serif"/>
              </a:rPr>
              <a:t> </a:t>
            </a:r>
            <a:r>
              <a:rPr sz="1100" b="0" spc="-15" dirty="0">
                <a:cs typeface="Microsoft Sans Serif"/>
              </a:rPr>
              <a:t>искусства</a:t>
            </a: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70833"/>
              <a:buFont typeface="Wingdings"/>
              <a:buChar char=""/>
              <a:tabLst>
                <a:tab pos="286385" algn="l"/>
                <a:tab pos="287020" algn="l"/>
              </a:tabLst>
            </a:pPr>
            <a:r>
              <a:rPr sz="1100" b="0" spc="-5" dirty="0">
                <a:cs typeface="Microsoft Sans Serif"/>
              </a:rPr>
              <a:t>Восприятие</a:t>
            </a:r>
            <a:r>
              <a:rPr sz="1100" b="0" spc="-25" dirty="0">
                <a:cs typeface="Microsoft Sans Serif"/>
              </a:rPr>
              <a:t> </a:t>
            </a:r>
            <a:r>
              <a:rPr sz="1100" b="0" spc="-30" dirty="0">
                <a:cs typeface="Microsoft Sans Serif"/>
              </a:rPr>
              <a:t>музыки</a:t>
            </a:r>
          </a:p>
          <a:p>
            <a:pPr marL="329565" indent="-31750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70833"/>
              <a:buFont typeface="Wingdings"/>
              <a:buChar char=""/>
              <a:tabLst>
                <a:tab pos="329565" algn="l"/>
                <a:tab pos="330200" algn="l"/>
              </a:tabLst>
            </a:pPr>
            <a:r>
              <a:rPr sz="1100" b="0" spc="-5" dirty="0">
                <a:cs typeface="Microsoft Sans Serif"/>
              </a:rPr>
              <a:t>Восприятие</a:t>
            </a:r>
            <a:r>
              <a:rPr sz="1100" b="0" spc="5" dirty="0">
                <a:cs typeface="Microsoft Sans Serif"/>
              </a:rPr>
              <a:t> </a:t>
            </a:r>
            <a:r>
              <a:rPr sz="1100" b="0" spc="-15" dirty="0">
                <a:cs typeface="Microsoft Sans Serif"/>
              </a:rPr>
              <a:t>художественной</a:t>
            </a:r>
            <a:r>
              <a:rPr sz="1100" b="0" spc="15" dirty="0">
                <a:cs typeface="Microsoft Sans Serif"/>
              </a:rPr>
              <a:t> </a:t>
            </a:r>
            <a:r>
              <a:rPr sz="1100" b="0" spc="-5" dirty="0">
                <a:cs typeface="Microsoft Sans Serif"/>
              </a:rPr>
              <a:t>литературы,</a:t>
            </a:r>
            <a:r>
              <a:rPr sz="1100" b="0" spc="5" dirty="0">
                <a:cs typeface="Microsoft Sans Serif"/>
              </a:rPr>
              <a:t> </a:t>
            </a:r>
            <a:r>
              <a:rPr sz="1100" b="0" spc="-10" dirty="0">
                <a:cs typeface="Microsoft Sans Serif"/>
              </a:rPr>
              <a:t>фольклора</a:t>
            </a:r>
          </a:p>
          <a:p>
            <a:pPr marL="287020" indent="-274320">
              <a:lnSpc>
                <a:spcPct val="100000"/>
              </a:lnSpc>
              <a:spcBef>
                <a:spcPts val="605"/>
              </a:spcBef>
              <a:buClr>
                <a:srgbClr val="FD8537"/>
              </a:buClr>
              <a:buSzPct val="70833"/>
              <a:buFont typeface="Wingdings"/>
              <a:buChar char=""/>
              <a:tabLst>
                <a:tab pos="286385" algn="l"/>
                <a:tab pos="287020" algn="l"/>
              </a:tabLst>
            </a:pPr>
            <a:r>
              <a:rPr sz="1100" b="0" spc="-10" dirty="0">
                <a:cs typeface="Microsoft Sans Serif"/>
              </a:rPr>
              <a:t>Стимулирование</a:t>
            </a:r>
            <a:r>
              <a:rPr sz="1100" b="0" spc="35" dirty="0">
                <a:cs typeface="Microsoft Sans Serif"/>
              </a:rPr>
              <a:t> </a:t>
            </a:r>
            <a:r>
              <a:rPr sz="1100" b="0" spc="-10" dirty="0">
                <a:cs typeface="Microsoft Sans Serif"/>
              </a:rPr>
              <a:t>сопереживания</a:t>
            </a:r>
            <a:r>
              <a:rPr sz="1100" b="0" spc="20" dirty="0">
                <a:cs typeface="Microsoft Sans Serif"/>
              </a:rPr>
              <a:t> </a:t>
            </a:r>
            <a:r>
              <a:rPr sz="1100" b="0" spc="-15" dirty="0">
                <a:cs typeface="Microsoft Sans Serif"/>
              </a:rPr>
              <a:t>персонажам</a:t>
            </a:r>
            <a:r>
              <a:rPr sz="1100" b="0" spc="35" dirty="0">
                <a:cs typeface="Microsoft Sans Serif"/>
              </a:rPr>
              <a:t> </a:t>
            </a:r>
            <a:r>
              <a:rPr sz="1100" b="0" spc="-15" dirty="0">
                <a:cs typeface="Microsoft Sans Serif"/>
              </a:rPr>
              <a:t>художественных</a:t>
            </a:r>
            <a:r>
              <a:rPr sz="1100" b="0" spc="5" dirty="0">
                <a:cs typeface="Microsoft Sans Serif"/>
              </a:rPr>
              <a:t> </a:t>
            </a:r>
            <a:r>
              <a:rPr sz="1100" b="0" spc="-15" dirty="0">
                <a:cs typeface="Microsoft Sans Serif"/>
              </a:rPr>
              <a:t>произведений</a:t>
            </a:r>
          </a:p>
          <a:p>
            <a:pPr marL="286385" marR="508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70833"/>
              <a:buFont typeface="Wingdings"/>
              <a:buChar char=""/>
              <a:tabLst>
                <a:tab pos="286385" algn="l"/>
                <a:tab pos="287020" algn="l"/>
              </a:tabLst>
            </a:pPr>
            <a:r>
              <a:rPr sz="1100" b="0" spc="-15" dirty="0">
                <a:cs typeface="Microsoft Sans Serif"/>
              </a:rPr>
              <a:t>Реализация</a:t>
            </a:r>
            <a:r>
              <a:rPr sz="1100" b="0" spc="80" dirty="0">
                <a:cs typeface="Microsoft Sans Serif"/>
              </a:rPr>
              <a:t> </a:t>
            </a:r>
            <a:r>
              <a:rPr sz="1100" b="0" spc="-10" dirty="0">
                <a:cs typeface="Microsoft Sans Serif"/>
              </a:rPr>
              <a:t>самостоятельной</a:t>
            </a:r>
            <a:r>
              <a:rPr sz="1100" b="0" spc="60" dirty="0">
                <a:cs typeface="Microsoft Sans Serif"/>
              </a:rPr>
              <a:t> </a:t>
            </a:r>
            <a:r>
              <a:rPr sz="1100" b="0" spc="-20" dirty="0">
                <a:cs typeface="Microsoft Sans Serif"/>
              </a:rPr>
              <a:t>творческой</a:t>
            </a:r>
            <a:r>
              <a:rPr sz="1100" b="0" spc="75" dirty="0">
                <a:cs typeface="Microsoft Sans Serif"/>
              </a:rPr>
              <a:t> </a:t>
            </a:r>
            <a:r>
              <a:rPr sz="1100" b="0" spc="-5" dirty="0">
                <a:cs typeface="Microsoft Sans Serif"/>
              </a:rPr>
              <a:t>деятельности</a:t>
            </a:r>
            <a:r>
              <a:rPr sz="1100" b="0" spc="50" dirty="0">
                <a:cs typeface="Microsoft Sans Serif"/>
              </a:rPr>
              <a:t> </a:t>
            </a:r>
            <a:r>
              <a:rPr sz="1100" b="0" spc="-15" dirty="0">
                <a:cs typeface="Microsoft Sans Serif"/>
              </a:rPr>
              <a:t>(изобразительной,</a:t>
            </a:r>
            <a:r>
              <a:rPr sz="1100" b="0" spc="75" dirty="0">
                <a:cs typeface="Microsoft Sans Serif"/>
              </a:rPr>
              <a:t> </a:t>
            </a:r>
            <a:r>
              <a:rPr sz="1100" b="0" spc="-15" dirty="0">
                <a:cs typeface="Microsoft Sans Serif"/>
              </a:rPr>
              <a:t>конструктивно-модельной, </a:t>
            </a:r>
            <a:r>
              <a:rPr sz="1100" b="0" spc="-305" dirty="0">
                <a:cs typeface="Microsoft Sans Serif"/>
              </a:rPr>
              <a:t> </a:t>
            </a:r>
            <a:r>
              <a:rPr sz="1100" b="0" spc="-15" dirty="0">
                <a:cs typeface="Microsoft Sans Serif"/>
              </a:rPr>
              <a:t>музыкальной</a:t>
            </a:r>
            <a:r>
              <a:rPr sz="1100" b="0" spc="20" dirty="0">
                <a:cs typeface="Microsoft Sans Serif"/>
              </a:rPr>
              <a:t> </a:t>
            </a:r>
            <a:r>
              <a:rPr sz="1100" b="0" spc="-5" dirty="0">
                <a:cs typeface="Microsoft Sans Serif"/>
              </a:rPr>
              <a:t>и</a:t>
            </a:r>
            <a:r>
              <a:rPr sz="1100" b="0" spc="15" dirty="0">
                <a:cs typeface="Microsoft Sans Serif"/>
              </a:rPr>
              <a:t> </a:t>
            </a:r>
            <a:r>
              <a:rPr sz="1100" b="0" spc="-5" dirty="0">
                <a:cs typeface="Microsoft Sans Serif"/>
              </a:rPr>
              <a:t>др.)</a:t>
            </a: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70833"/>
              <a:buFont typeface="Wingdings"/>
              <a:buChar char=""/>
              <a:tabLst>
                <a:tab pos="286385" algn="l"/>
                <a:tab pos="287020" algn="l"/>
              </a:tabLst>
            </a:pPr>
            <a:r>
              <a:rPr sz="1100" spc="-5" dirty="0"/>
              <a:t>Основные</a:t>
            </a:r>
            <a:r>
              <a:rPr sz="1100" spc="5" dirty="0"/>
              <a:t> </a:t>
            </a:r>
            <a:r>
              <a:rPr sz="1100" spc="-5" dirty="0"/>
              <a:t>направления</a:t>
            </a:r>
            <a:r>
              <a:rPr sz="1100" spc="-15" dirty="0"/>
              <a:t> </a:t>
            </a:r>
            <a:r>
              <a:rPr sz="1100" spc="-10" dirty="0"/>
              <a:t>работы</a:t>
            </a:r>
            <a:r>
              <a:rPr sz="1100" spc="5" dirty="0"/>
              <a:t> </a:t>
            </a:r>
            <a:r>
              <a:rPr sz="1100" spc="-5" dirty="0"/>
              <a:t>по</a:t>
            </a:r>
            <a:r>
              <a:rPr sz="1100" dirty="0"/>
              <a:t> </a:t>
            </a:r>
            <a:r>
              <a:rPr sz="1100" spc="-10" dirty="0"/>
              <a:t>художественно-эстетическому </a:t>
            </a:r>
            <a:r>
              <a:rPr sz="1100" spc="-5" dirty="0"/>
              <a:t>развитию</a:t>
            </a: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70833"/>
              <a:buFont typeface="Wingdings"/>
              <a:buChar char=""/>
              <a:tabLst>
                <a:tab pos="286385" algn="l"/>
                <a:tab pos="287020" algn="l"/>
              </a:tabLst>
            </a:pPr>
            <a:r>
              <a:rPr sz="1100" spc="-10" dirty="0"/>
              <a:t>детей </a:t>
            </a:r>
            <a:r>
              <a:rPr sz="1100" dirty="0"/>
              <a:t>в</a:t>
            </a:r>
            <a:r>
              <a:rPr sz="1100" spc="-5" dirty="0"/>
              <a:t> </a:t>
            </a:r>
            <a:r>
              <a:rPr sz="1100" spc="-10" dirty="0"/>
              <a:t>дошкольном</a:t>
            </a:r>
            <a:r>
              <a:rPr sz="1100" spc="15" dirty="0"/>
              <a:t> </a:t>
            </a:r>
            <a:r>
              <a:rPr sz="1100" spc="-10" dirty="0"/>
              <a:t>учреждении:</a:t>
            </a: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70833"/>
              <a:buFont typeface="Wingdings"/>
              <a:buChar char=""/>
              <a:tabLst>
                <a:tab pos="286385" algn="l"/>
                <a:tab pos="287020" algn="l"/>
              </a:tabLst>
            </a:pPr>
            <a:r>
              <a:rPr sz="1100" b="0" spc="-5" dirty="0">
                <a:cs typeface="Arial"/>
              </a:rPr>
              <a:t>Приобщение</a:t>
            </a:r>
            <a:r>
              <a:rPr sz="1100" b="0" spc="-40" dirty="0">
                <a:cs typeface="Arial"/>
              </a:rPr>
              <a:t> </a:t>
            </a:r>
            <a:r>
              <a:rPr sz="1100" b="0" dirty="0">
                <a:cs typeface="Arial"/>
              </a:rPr>
              <a:t>к</a:t>
            </a:r>
            <a:r>
              <a:rPr sz="1100" b="0" spc="-15" dirty="0">
                <a:cs typeface="Arial"/>
              </a:rPr>
              <a:t> </a:t>
            </a:r>
            <a:r>
              <a:rPr sz="1100" b="0" spc="-10" dirty="0">
                <a:cs typeface="Arial"/>
              </a:rPr>
              <a:t>искусству</a:t>
            </a:r>
          </a:p>
          <a:p>
            <a:pPr marL="287020" indent="-274320">
              <a:lnSpc>
                <a:spcPct val="100000"/>
              </a:lnSpc>
              <a:spcBef>
                <a:spcPts val="700"/>
              </a:spcBef>
              <a:buClr>
                <a:srgbClr val="FD8537"/>
              </a:buClr>
              <a:buSzPct val="70833"/>
              <a:buFont typeface="Wingdings"/>
              <a:buChar char=""/>
              <a:tabLst>
                <a:tab pos="286385" algn="l"/>
                <a:tab pos="287020" algn="l"/>
              </a:tabLst>
            </a:pPr>
            <a:r>
              <a:rPr sz="1100" b="0" spc="-10" dirty="0" err="1">
                <a:cs typeface="Arial"/>
              </a:rPr>
              <a:t>Изобразительная</a:t>
            </a:r>
            <a:r>
              <a:rPr sz="1100" b="0" spc="-35" dirty="0">
                <a:cs typeface="Arial"/>
              </a:rPr>
              <a:t> </a:t>
            </a:r>
            <a:r>
              <a:rPr sz="1100" b="0" spc="-10" dirty="0" err="1" smtClean="0">
                <a:cs typeface="Arial"/>
              </a:rPr>
              <a:t>деятельность</a:t>
            </a:r>
            <a:endParaRPr lang="ru-RU" sz="1100" b="0" spc="-10" dirty="0" smtClean="0"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700"/>
              </a:spcBef>
              <a:buClr>
                <a:srgbClr val="FD8537"/>
              </a:buClr>
              <a:buSzPct val="70833"/>
              <a:buFont typeface="Wingdings"/>
              <a:buChar char=""/>
              <a:tabLst>
                <a:tab pos="286385" algn="l"/>
                <a:tab pos="287020" algn="l"/>
              </a:tabLst>
            </a:pPr>
            <a:r>
              <a:rPr lang="ru-RU" sz="1100" spc="-10" dirty="0" smtClean="0">
                <a:cs typeface="Arial"/>
              </a:rPr>
              <a:t>Конструктивно-модельная</a:t>
            </a:r>
            <a:r>
              <a:rPr lang="ru-RU" sz="1100" spc="320" dirty="0" smtClean="0">
                <a:cs typeface="Arial"/>
              </a:rPr>
              <a:t> </a:t>
            </a:r>
            <a:r>
              <a:rPr lang="ru-RU" sz="1100" spc="-10" dirty="0">
                <a:cs typeface="Arial"/>
              </a:rPr>
              <a:t>деятельность</a:t>
            </a:r>
            <a:endParaRPr lang="ru-RU" sz="1100" dirty="0"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70833"/>
              <a:buFont typeface="Wingdings"/>
              <a:buChar char=""/>
              <a:tabLst>
                <a:tab pos="286385" algn="l"/>
                <a:tab pos="287020" algn="l"/>
              </a:tabLst>
            </a:pPr>
            <a:r>
              <a:rPr lang="ru-RU" sz="1100" spc="-5" dirty="0">
                <a:cs typeface="Arial"/>
              </a:rPr>
              <a:t>Музыкальная</a:t>
            </a:r>
            <a:r>
              <a:rPr lang="ru-RU" sz="1100" spc="300" dirty="0">
                <a:cs typeface="Arial"/>
              </a:rPr>
              <a:t> </a:t>
            </a:r>
            <a:r>
              <a:rPr lang="ru-RU" sz="1100" spc="-10" dirty="0">
                <a:cs typeface="Arial"/>
              </a:rPr>
              <a:t>деятельность</a:t>
            </a:r>
            <a:endParaRPr lang="ru-RU" sz="1100" dirty="0"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70833"/>
              <a:buFont typeface="Wingdings"/>
              <a:buChar char=""/>
              <a:tabLst>
                <a:tab pos="286385" algn="l"/>
                <a:tab pos="287020" algn="l"/>
              </a:tabLst>
            </a:pPr>
            <a:endParaRPr sz="1100" b="0" i="1" spc="-1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10613" y="650874"/>
            <a:ext cx="549021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2800" spc="-35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2250" spc="-35" dirty="0">
                <a:solidFill>
                  <a:srgbClr val="001F5F"/>
                </a:solidFill>
                <a:latin typeface="Arial"/>
                <a:cs typeface="Arial"/>
              </a:rPr>
              <a:t>АПРАВЛЕНИЯ</a:t>
            </a:r>
            <a:r>
              <a:rPr sz="2250" spc="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250" spc="-20" dirty="0">
                <a:solidFill>
                  <a:srgbClr val="001F5F"/>
                </a:solidFill>
                <a:latin typeface="Arial"/>
                <a:cs typeface="Arial"/>
              </a:rPr>
              <a:t>ВЗАИМОДЕЙСТВИЯ</a:t>
            </a:r>
            <a:r>
              <a:rPr sz="2250" spc="10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250" spc="-5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endParaRPr sz="225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2250" spc="-20" dirty="0">
                <a:solidFill>
                  <a:srgbClr val="001F5F"/>
                </a:solidFill>
                <a:latin typeface="Arial"/>
                <a:cs typeface="Arial"/>
              </a:rPr>
              <a:t>СЕМЬЯМИ</a:t>
            </a:r>
            <a:r>
              <a:rPr sz="2250" spc="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250" spc="-25" dirty="0">
                <a:solidFill>
                  <a:srgbClr val="001F5F"/>
                </a:solidFill>
                <a:latin typeface="Arial"/>
                <a:cs typeface="Arial"/>
              </a:rPr>
              <a:t>ВОСПИТАННИКОВ</a:t>
            </a:r>
            <a:r>
              <a:rPr sz="2800" spc="-25" dirty="0">
                <a:solidFill>
                  <a:srgbClr val="001F5F"/>
                </a:solidFill>
                <a:latin typeface="Arial"/>
                <a:cs typeface="Arial"/>
              </a:rPr>
              <a:t>:</a:t>
            </a:r>
            <a:endParaRPr sz="28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28244" y="1505711"/>
            <a:ext cx="6963156" cy="2280285"/>
            <a:chOff x="428244" y="1505711"/>
            <a:chExt cx="7929880" cy="2280285"/>
          </a:xfrm>
          <a:solidFill>
            <a:srgbClr val="92D050"/>
          </a:solidFill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51504" y="1557527"/>
              <a:ext cx="755904" cy="656844"/>
            </a:xfrm>
            <a:prstGeom prst="rect">
              <a:avLst/>
            </a:prstGeom>
            <a:grpFill/>
          </p:spPr>
        </p:pic>
        <p:sp>
          <p:nvSpPr>
            <p:cNvPr id="5" name="object 5"/>
            <p:cNvSpPr/>
            <p:nvPr/>
          </p:nvSpPr>
          <p:spPr>
            <a:xfrm>
              <a:off x="428244" y="2214371"/>
              <a:ext cx="7929880" cy="1571625"/>
            </a:xfrm>
            <a:custGeom>
              <a:avLst/>
              <a:gdLst/>
              <a:ahLst/>
              <a:cxnLst/>
              <a:rect l="l" t="t" r="r" b="b"/>
              <a:pathLst>
                <a:path w="7929880" h="1571625">
                  <a:moveTo>
                    <a:pt x="7143750" y="0"/>
                  </a:moveTo>
                  <a:lnTo>
                    <a:pt x="785622" y="0"/>
                  </a:lnTo>
                  <a:lnTo>
                    <a:pt x="737764" y="1433"/>
                  </a:lnTo>
                  <a:lnTo>
                    <a:pt x="690665" y="5681"/>
                  </a:lnTo>
                  <a:lnTo>
                    <a:pt x="644406" y="12659"/>
                  </a:lnTo>
                  <a:lnTo>
                    <a:pt x="599070" y="22286"/>
                  </a:lnTo>
                  <a:lnTo>
                    <a:pt x="554739" y="34479"/>
                  </a:lnTo>
                  <a:lnTo>
                    <a:pt x="511494" y="49156"/>
                  </a:lnTo>
                  <a:lnTo>
                    <a:pt x="469419" y="66236"/>
                  </a:lnTo>
                  <a:lnTo>
                    <a:pt x="428595" y="85635"/>
                  </a:lnTo>
                  <a:lnTo>
                    <a:pt x="389105" y="107272"/>
                  </a:lnTo>
                  <a:lnTo>
                    <a:pt x="351030" y="131064"/>
                  </a:lnTo>
                  <a:lnTo>
                    <a:pt x="314454" y="156930"/>
                  </a:lnTo>
                  <a:lnTo>
                    <a:pt x="279457" y="184786"/>
                  </a:lnTo>
                  <a:lnTo>
                    <a:pt x="246123" y="214551"/>
                  </a:lnTo>
                  <a:lnTo>
                    <a:pt x="214533" y="246142"/>
                  </a:lnTo>
                  <a:lnTo>
                    <a:pt x="184769" y="279478"/>
                  </a:lnTo>
                  <a:lnTo>
                    <a:pt x="156915" y="314475"/>
                  </a:lnTo>
                  <a:lnTo>
                    <a:pt x="131051" y="351053"/>
                  </a:lnTo>
                  <a:lnTo>
                    <a:pt x="107261" y="389128"/>
                  </a:lnTo>
                  <a:lnTo>
                    <a:pt x="85626" y="428618"/>
                  </a:lnTo>
                  <a:lnTo>
                    <a:pt x="66228" y="469441"/>
                  </a:lnTo>
                  <a:lnTo>
                    <a:pt x="49150" y="511515"/>
                  </a:lnTo>
                  <a:lnTo>
                    <a:pt x="34475" y="554757"/>
                  </a:lnTo>
                  <a:lnTo>
                    <a:pt x="22283" y="599086"/>
                  </a:lnTo>
                  <a:lnTo>
                    <a:pt x="12657" y="644419"/>
                  </a:lnTo>
                  <a:lnTo>
                    <a:pt x="5680" y="690675"/>
                  </a:lnTo>
                  <a:lnTo>
                    <a:pt x="1433" y="737769"/>
                  </a:lnTo>
                  <a:lnTo>
                    <a:pt x="0" y="785622"/>
                  </a:lnTo>
                  <a:lnTo>
                    <a:pt x="1433" y="833474"/>
                  </a:lnTo>
                  <a:lnTo>
                    <a:pt x="5680" y="880568"/>
                  </a:lnTo>
                  <a:lnTo>
                    <a:pt x="12657" y="926824"/>
                  </a:lnTo>
                  <a:lnTo>
                    <a:pt x="22283" y="972157"/>
                  </a:lnTo>
                  <a:lnTo>
                    <a:pt x="34475" y="1016486"/>
                  </a:lnTo>
                  <a:lnTo>
                    <a:pt x="49150" y="1059728"/>
                  </a:lnTo>
                  <a:lnTo>
                    <a:pt x="66228" y="1101802"/>
                  </a:lnTo>
                  <a:lnTo>
                    <a:pt x="85626" y="1142625"/>
                  </a:lnTo>
                  <a:lnTo>
                    <a:pt x="107261" y="1182115"/>
                  </a:lnTo>
                  <a:lnTo>
                    <a:pt x="131051" y="1220190"/>
                  </a:lnTo>
                  <a:lnTo>
                    <a:pt x="156915" y="1256768"/>
                  </a:lnTo>
                  <a:lnTo>
                    <a:pt x="184769" y="1291765"/>
                  </a:lnTo>
                  <a:lnTo>
                    <a:pt x="214533" y="1325101"/>
                  </a:lnTo>
                  <a:lnTo>
                    <a:pt x="246123" y="1356692"/>
                  </a:lnTo>
                  <a:lnTo>
                    <a:pt x="279457" y="1386457"/>
                  </a:lnTo>
                  <a:lnTo>
                    <a:pt x="314454" y="1414313"/>
                  </a:lnTo>
                  <a:lnTo>
                    <a:pt x="351030" y="1440179"/>
                  </a:lnTo>
                  <a:lnTo>
                    <a:pt x="389105" y="1463971"/>
                  </a:lnTo>
                  <a:lnTo>
                    <a:pt x="428595" y="1485608"/>
                  </a:lnTo>
                  <a:lnTo>
                    <a:pt x="469419" y="1505007"/>
                  </a:lnTo>
                  <a:lnTo>
                    <a:pt x="511494" y="1522087"/>
                  </a:lnTo>
                  <a:lnTo>
                    <a:pt x="554739" y="1536764"/>
                  </a:lnTo>
                  <a:lnTo>
                    <a:pt x="599070" y="1548957"/>
                  </a:lnTo>
                  <a:lnTo>
                    <a:pt x="644406" y="1558584"/>
                  </a:lnTo>
                  <a:lnTo>
                    <a:pt x="690665" y="1565562"/>
                  </a:lnTo>
                  <a:lnTo>
                    <a:pt x="737764" y="1569810"/>
                  </a:lnTo>
                  <a:lnTo>
                    <a:pt x="785622" y="1571244"/>
                  </a:lnTo>
                  <a:lnTo>
                    <a:pt x="7143750" y="1571244"/>
                  </a:lnTo>
                  <a:lnTo>
                    <a:pt x="7191602" y="1569810"/>
                  </a:lnTo>
                  <a:lnTo>
                    <a:pt x="7238696" y="1565562"/>
                  </a:lnTo>
                  <a:lnTo>
                    <a:pt x="7284952" y="1558584"/>
                  </a:lnTo>
                  <a:lnTo>
                    <a:pt x="7330285" y="1548957"/>
                  </a:lnTo>
                  <a:lnTo>
                    <a:pt x="7374614" y="1536764"/>
                  </a:lnTo>
                  <a:lnTo>
                    <a:pt x="7417856" y="1522087"/>
                  </a:lnTo>
                  <a:lnTo>
                    <a:pt x="7459930" y="1505007"/>
                  </a:lnTo>
                  <a:lnTo>
                    <a:pt x="7500753" y="1485608"/>
                  </a:lnTo>
                  <a:lnTo>
                    <a:pt x="7540243" y="1463971"/>
                  </a:lnTo>
                  <a:lnTo>
                    <a:pt x="7578318" y="1440179"/>
                  </a:lnTo>
                  <a:lnTo>
                    <a:pt x="7614896" y="1414313"/>
                  </a:lnTo>
                  <a:lnTo>
                    <a:pt x="7649893" y="1386457"/>
                  </a:lnTo>
                  <a:lnTo>
                    <a:pt x="7683229" y="1356692"/>
                  </a:lnTo>
                  <a:lnTo>
                    <a:pt x="7714820" y="1325101"/>
                  </a:lnTo>
                  <a:lnTo>
                    <a:pt x="7744585" y="1291765"/>
                  </a:lnTo>
                  <a:lnTo>
                    <a:pt x="7772441" y="1256768"/>
                  </a:lnTo>
                  <a:lnTo>
                    <a:pt x="7798307" y="1220190"/>
                  </a:lnTo>
                  <a:lnTo>
                    <a:pt x="7822099" y="1182115"/>
                  </a:lnTo>
                  <a:lnTo>
                    <a:pt x="7843736" y="1142625"/>
                  </a:lnTo>
                  <a:lnTo>
                    <a:pt x="7863135" y="1101802"/>
                  </a:lnTo>
                  <a:lnTo>
                    <a:pt x="7880215" y="1059728"/>
                  </a:lnTo>
                  <a:lnTo>
                    <a:pt x="7894892" y="1016486"/>
                  </a:lnTo>
                  <a:lnTo>
                    <a:pt x="7907085" y="972157"/>
                  </a:lnTo>
                  <a:lnTo>
                    <a:pt x="7916712" y="926824"/>
                  </a:lnTo>
                  <a:lnTo>
                    <a:pt x="7923690" y="880568"/>
                  </a:lnTo>
                  <a:lnTo>
                    <a:pt x="7927938" y="833474"/>
                  </a:lnTo>
                  <a:lnTo>
                    <a:pt x="7929372" y="785622"/>
                  </a:lnTo>
                  <a:lnTo>
                    <a:pt x="7927938" y="737769"/>
                  </a:lnTo>
                  <a:lnTo>
                    <a:pt x="7923690" y="690675"/>
                  </a:lnTo>
                  <a:lnTo>
                    <a:pt x="7916712" y="644419"/>
                  </a:lnTo>
                  <a:lnTo>
                    <a:pt x="7907085" y="599086"/>
                  </a:lnTo>
                  <a:lnTo>
                    <a:pt x="7894892" y="554757"/>
                  </a:lnTo>
                  <a:lnTo>
                    <a:pt x="7880215" y="511515"/>
                  </a:lnTo>
                  <a:lnTo>
                    <a:pt x="7863135" y="469441"/>
                  </a:lnTo>
                  <a:lnTo>
                    <a:pt x="7843736" y="428618"/>
                  </a:lnTo>
                  <a:lnTo>
                    <a:pt x="7822099" y="389128"/>
                  </a:lnTo>
                  <a:lnTo>
                    <a:pt x="7798307" y="351053"/>
                  </a:lnTo>
                  <a:lnTo>
                    <a:pt x="7772441" y="314475"/>
                  </a:lnTo>
                  <a:lnTo>
                    <a:pt x="7744585" y="279478"/>
                  </a:lnTo>
                  <a:lnTo>
                    <a:pt x="7714820" y="246142"/>
                  </a:lnTo>
                  <a:lnTo>
                    <a:pt x="7683229" y="214551"/>
                  </a:lnTo>
                  <a:lnTo>
                    <a:pt x="7649893" y="184786"/>
                  </a:lnTo>
                  <a:lnTo>
                    <a:pt x="7614896" y="156930"/>
                  </a:lnTo>
                  <a:lnTo>
                    <a:pt x="7578318" y="131064"/>
                  </a:lnTo>
                  <a:lnTo>
                    <a:pt x="7540243" y="107272"/>
                  </a:lnTo>
                  <a:lnTo>
                    <a:pt x="7500753" y="85635"/>
                  </a:lnTo>
                  <a:lnTo>
                    <a:pt x="7459930" y="66236"/>
                  </a:lnTo>
                  <a:lnTo>
                    <a:pt x="7417856" y="49156"/>
                  </a:lnTo>
                  <a:lnTo>
                    <a:pt x="7374614" y="34479"/>
                  </a:lnTo>
                  <a:lnTo>
                    <a:pt x="7330285" y="22286"/>
                  </a:lnTo>
                  <a:lnTo>
                    <a:pt x="7284952" y="12659"/>
                  </a:lnTo>
                  <a:lnTo>
                    <a:pt x="7238696" y="5681"/>
                  </a:lnTo>
                  <a:lnTo>
                    <a:pt x="7191602" y="1433"/>
                  </a:lnTo>
                  <a:lnTo>
                    <a:pt x="7143750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75403" y="1505711"/>
              <a:ext cx="755904" cy="637032"/>
            </a:xfrm>
            <a:prstGeom prst="rect">
              <a:avLst/>
            </a:prstGeom>
            <a:grpFill/>
          </p:spPr>
        </p:pic>
      </p:grpSp>
      <p:sp>
        <p:nvSpPr>
          <p:cNvPr id="7" name="object 7"/>
          <p:cNvSpPr/>
          <p:nvPr/>
        </p:nvSpPr>
        <p:spPr>
          <a:xfrm>
            <a:off x="428244" y="3857244"/>
            <a:ext cx="7039356" cy="1358265"/>
          </a:xfrm>
          <a:custGeom>
            <a:avLst/>
            <a:gdLst/>
            <a:ahLst/>
            <a:cxnLst/>
            <a:rect l="l" t="t" r="r" b="b"/>
            <a:pathLst>
              <a:path w="7929880" h="1358264">
                <a:moveTo>
                  <a:pt x="7250430" y="0"/>
                </a:moveTo>
                <a:lnTo>
                  <a:pt x="678942" y="0"/>
                </a:lnTo>
                <a:lnTo>
                  <a:pt x="630454" y="1704"/>
                </a:lnTo>
                <a:lnTo>
                  <a:pt x="582888" y="6740"/>
                </a:lnTo>
                <a:lnTo>
                  <a:pt x="536356" y="14994"/>
                </a:lnTo>
                <a:lnTo>
                  <a:pt x="490974" y="26351"/>
                </a:lnTo>
                <a:lnTo>
                  <a:pt x="446856" y="40695"/>
                </a:lnTo>
                <a:lnTo>
                  <a:pt x="404119" y="57913"/>
                </a:lnTo>
                <a:lnTo>
                  <a:pt x="362876" y="77889"/>
                </a:lnTo>
                <a:lnTo>
                  <a:pt x="323242" y="100508"/>
                </a:lnTo>
                <a:lnTo>
                  <a:pt x="285333" y="125655"/>
                </a:lnTo>
                <a:lnTo>
                  <a:pt x="249263" y="153217"/>
                </a:lnTo>
                <a:lnTo>
                  <a:pt x="215147" y="183077"/>
                </a:lnTo>
                <a:lnTo>
                  <a:pt x="183100" y="215122"/>
                </a:lnTo>
                <a:lnTo>
                  <a:pt x="153237" y="249236"/>
                </a:lnTo>
                <a:lnTo>
                  <a:pt x="125673" y="285305"/>
                </a:lnTo>
                <a:lnTo>
                  <a:pt x="100523" y="323214"/>
                </a:lnTo>
                <a:lnTo>
                  <a:pt x="77901" y="362848"/>
                </a:lnTo>
                <a:lnTo>
                  <a:pt x="57922" y="404091"/>
                </a:lnTo>
                <a:lnTo>
                  <a:pt x="40702" y="446831"/>
                </a:lnTo>
                <a:lnTo>
                  <a:pt x="26356" y="490951"/>
                </a:lnTo>
                <a:lnTo>
                  <a:pt x="14997" y="536337"/>
                </a:lnTo>
                <a:lnTo>
                  <a:pt x="6742" y="582874"/>
                </a:lnTo>
                <a:lnTo>
                  <a:pt x="1704" y="630447"/>
                </a:lnTo>
                <a:lnTo>
                  <a:pt x="0" y="678941"/>
                </a:lnTo>
                <a:lnTo>
                  <a:pt x="1704" y="727436"/>
                </a:lnTo>
                <a:lnTo>
                  <a:pt x="6742" y="775009"/>
                </a:lnTo>
                <a:lnTo>
                  <a:pt x="14997" y="821546"/>
                </a:lnTo>
                <a:lnTo>
                  <a:pt x="26356" y="866932"/>
                </a:lnTo>
                <a:lnTo>
                  <a:pt x="40702" y="911052"/>
                </a:lnTo>
                <a:lnTo>
                  <a:pt x="57922" y="953792"/>
                </a:lnTo>
                <a:lnTo>
                  <a:pt x="77901" y="995035"/>
                </a:lnTo>
                <a:lnTo>
                  <a:pt x="100523" y="1034669"/>
                </a:lnTo>
                <a:lnTo>
                  <a:pt x="125673" y="1072578"/>
                </a:lnTo>
                <a:lnTo>
                  <a:pt x="153237" y="1108647"/>
                </a:lnTo>
                <a:lnTo>
                  <a:pt x="183100" y="1142761"/>
                </a:lnTo>
                <a:lnTo>
                  <a:pt x="215147" y="1174806"/>
                </a:lnTo>
                <a:lnTo>
                  <a:pt x="249263" y="1204666"/>
                </a:lnTo>
                <a:lnTo>
                  <a:pt x="285333" y="1232228"/>
                </a:lnTo>
                <a:lnTo>
                  <a:pt x="323242" y="1257375"/>
                </a:lnTo>
                <a:lnTo>
                  <a:pt x="362876" y="1279994"/>
                </a:lnTo>
                <a:lnTo>
                  <a:pt x="404119" y="1299970"/>
                </a:lnTo>
                <a:lnTo>
                  <a:pt x="446856" y="1317188"/>
                </a:lnTo>
                <a:lnTo>
                  <a:pt x="490974" y="1331532"/>
                </a:lnTo>
                <a:lnTo>
                  <a:pt x="536356" y="1342889"/>
                </a:lnTo>
                <a:lnTo>
                  <a:pt x="582888" y="1351143"/>
                </a:lnTo>
                <a:lnTo>
                  <a:pt x="630454" y="1356179"/>
                </a:lnTo>
                <a:lnTo>
                  <a:pt x="678942" y="1357883"/>
                </a:lnTo>
                <a:lnTo>
                  <a:pt x="7250430" y="1357883"/>
                </a:lnTo>
                <a:lnTo>
                  <a:pt x="7298924" y="1356179"/>
                </a:lnTo>
                <a:lnTo>
                  <a:pt x="7346497" y="1351143"/>
                </a:lnTo>
                <a:lnTo>
                  <a:pt x="7393034" y="1342889"/>
                </a:lnTo>
                <a:lnTo>
                  <a:pt x="7438420" y="1331532"/>
                </a:lnTo>
                <a:lnTo>
                  <a:pt x="7482540" y="1317188"/>
                </a:lnTo>
                <a:lnTo>
                  <a:pt x="7525280" y="1299970"/>
                </a:lnTo>
                <a:lnTo>
                  <a:pt x="7566523" y="1279994"/>
                </a:lnTo>
                <a:lnTo>
                  <a:pt x="7606157" y="1257375"/>
                </a:lnTo>
                <a:lnTo>
                  <a:pt x="7644066" y="1232228"/>
                </a:lnTo>
                <a:lnTo>
                  <a:pt x="7680135" y="1204666"/>
                </a:lnTo>
                <a:lnTo>
                  <a:pt x="7714249" y="1174806"/>
                </a:lnTo>
                <a:lnTo>
                  <a:pt x="7746294" y="1142761"/>
                </a:lnTo>
                <a:lnTo>
                  <a:pt x="7776154" y="1108647"/>
                </a:lnTo>
                <a:lnTo>
                  <a:pt x="7803716" y="1072578"/>
                </a:lnTo>
                <a:lnTo>
                  <a:pt x="7828863" y="1034669"/>
                </a:lnTo>
                <a:lnTo>
                  <a:pt x="7851482" y="995035"/>
                </a:lnTo>
                <a:lnTo>
                  <a:pt x="7871458" y="953792"/>
                </a:lnTo>
                <a:lnTo>
                  <a:pt x="7888676" y="911052"/>
                </a:lnTo>
                <a:lnTo>
                  <a:pt x="7903020" y="866932"/>
                </a:lnTo>
                <a:lnTo>
                  <a:pt x="7914377" y="821546"/>
                </a:lnTo>
                <a:lnTo>
                  <a:pt x="7922631" y="775009"/>
                </a:lnTo>
                <a:lnTo>
                  <a:pt x="7927667" y="727436"/>
                </a:lnTo>
                <a:lnTo>
                  <a:pt x="7929372" y="678941"/>
                </a:lnTo>
                <a:lnTo>
                  <a:pt x="7927667" y="630447"/>
                </a:lnTo>
                <a:lnTo>
                  <a:pt x="7922631" y="582874"/>
                </a:lnTo>
                <a:lnTo>
                  <a:pt x="7914377" y="536337"/>
                </a:lnTo>
                <a:lnTo>
                  <a:pt x="7903020" y="490951"/>
                </a:lnTo>
                <a:lnTo>
                  <a:pt x="7888676" y="446831"/>
                </a:lnTo>
                <a:lnTo>
                  <a:pt x="7871458" y="404091"/>
                </a:lnTo>
                <a:lnTo>
                  <a:pt x="7851482" y="362848"/>
                </a:lnTo>
                <a:lnTo>
                  <a:pt x="7828863" y="323214"/>
                </a:lnTo>
                <a:lnTo>
                  <a:pt x="7803716" y="285305"/>
                </a:lnTo>
                <a:lnTo>
                  <a:pt x="7776154" y="249236"/>
                </a:lnTo>
                <a:lnTo>
                  <a:pt x="7746294" y="215122"/>
                </a:lnTo>
                <a:lnTo>
                  <a:pt x="7714249" y="183077"/>
                </a:lnTo>
                <a:lnTo>
                  <a:pt x="7680135" y="153217"/>
                </a:lnTo>
                <a:lnTo>
                  <a:pt x="7644066" y="125655"/>
                </a:lnTo>
                <a:lnTo>
                  <a:pt x="7606157" y="100508"/>
                </a:lnTo>
                <a:lnTo>
                  <a:pt x="7566523" y="77889"/>
                </a:lnTo>
                <a:lnTo>
                  <a:pt x="7525280" y="57913"/>
                </a:lnTo>
                <a:lnTo>
                  <a:pt x="7482540" y="40695"/>
                </a:lnTo>
                <a:lnTo>
                  <a:pt x="7438420" y="26351"/>
                </a:lnTo>
                <a:lnTo>
                  <a:pt x="7393034" y="14994"/>
                </a:lnTo>
                <a:lnTo>
                  <a:pt x="7346497" y="6740"/>
                </a:lnTo>
                <a:lnTo>
                  <a:pt x="7298924" y="1704"/>
                </a:lnTo>
                <a:lnTo>
                  <a:pt x="7250430" y="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  <a:alpha val="50195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428244" y="5373623"/>
            <a:ext cx="7039356" cy="1341755"/>
            <a:chOff x="428244" y="5373623"/>
            <a:chExt cx="7929880" cy="1341755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69491" y="5763767"/>
              <a:ext cx="182092" cy="18059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45108" y="5739383"/>
              <a:ext cx="181356" cy="179831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428244" y="5373623"/>
              <a:ext cx="7929880" cy="1341755"/>
            </a:xfrm>
            <a:custGeom>
              <a:avLst/>
              <a:gdLst/>
              <a:ahLst/>
              <a:cxnLst/>
              <a:rect l="l" t="t" r="r" b="b"/>
              <a:pathLst>
                <a:path w="7929880" h="1341754">
                  <a:moveTo>
                    <a:pt x="7258811" y="0"/>
                  </a:moveTo>
                  <a:lnTo>
                    <a:pt x="670560" y="0"/>
                  </a:lnTo>
                  <a:lnTo>
                    <a:pt x="622670" y="1683"/>
                  </a:lnTo>
                  <a:lnTo>
                    <a:pt x="575690" y="6658"/>
                  </a:lnTo>
                  <a:lnTo>
                    <a:pt x="529732" y="14812"/>
                  </a:lnTo>
                  <a:lnTo>
                    <a:pt x="484910" y="26030"/>
                  </a:lnTo>
                  <a:lnTo>
                    <a:pt x="441337" y="40199"/>
                  </a:lnTo>
                  <a:lnTo>
                    <a:pt x="399127" y="57206"/>
                  </a:lnTo>
                  <a:lnTo>
                    <a:pt x="358393" y="76938"/>
                  </a:lnTo>
                  <a:lnTo>
                    <a:pt x="319249" y="99280"/>
                  </a:lnTo>
                  <a:lnTo>
                    <a:pt x="281807" y="124120"/>
                  </a:lnTo>
                  <a:lnTo>
                    <a:pt x="246183" y="151343"/>
                  </a:lnTo>
                  <a:lnTo>
                    <a:pt x="212488" y="180837"/>
                  </a:lnTo>
                  <a:lnTo>
                    <a:pt x="180837" y="212488"/>
                  </a:lnTo>
                  <a:lnTo>
                    <a:pt x="151343" y="246183"/>
                  </a:lnTo>
                  <a:lnTo>
                    <a:pt x="124120" y="281807"/>
                  </a:lnTo>
                  <a:lnTo>
                    <a:pt x="99280" y="319249"/>
                  </a:lnTo>
                  <a:lnTo>
                    <a:pt x="76938" y="358393"/>
                  </a:lnTo>
                  <a:lnTo>
                    <a:pt x="57206" y="399127"/>
                  </a:lnTo>
                  <a:lnTo>
                    <a:pt x="40199" y="441337"/>
                  </a:lnTo>
                  <a:lnTo>
                    <a:pt x="26030" y="484910"/>
                  </a:lnTo>
                  <a:lnTo>
                    <a:pt x="14812" y="529732"/>
                  </a:lnTo>
                  <a:lnTo>
                    <a:pt x="6658" y="575690"/>
                  </a:lnTo>
                  <a:lnTo>
                    <a:pt x="1683" y="622670"/>
                  </a:lnTo>
                  <a:lnTo>
                    <a:pt x="0" y="670560"/>
                  </a:lnTo>
                  <a:lnTo>
                    <a:pt x="1683" y="718449"/>
                  </a:lnTo>
                  <a:lnTo>
                    <a:pt x="6659" y="765429"/>
                  </a:lnTo>
                  <a:lnTo>
                    <a:pt x="14813" y="811388"/>
                  </a:lnTo>
                  <a:lnTo>
                    <a:pt x="26032" y="856210"/>
                  </a:lnTo>
                  <a:lnTo>
                    <a:pt x="40202" y="899784"/>
                  </a:lnTo>
                  <a:lnTo>
                    <a:pt x="57210" y="941994"/>
                  </a:lnTo>
                  <a:lnTo>
                    <a:pt x="76943" y="982729"/>
                  </a:lnTo>
                  <a:lnTo>
                    <a:pt x="99286" y="1021874"/>
                  </a:lnTo>
                  <a:lnTo>
                    <a:pt x="124127" y="1059316"/>
                  </a:lnTo>
                  <a:lnTo>
                    <a:pt x="151352" y="1094941"/>
                  </a:lnTo>
                  <a:lnTo>
                    <a:pt x="180848" y="1128637"/>
                  </a:lnTo>
                  <a:lnTo>
                    <a:pt x="212501" y="1160288"/>
                  </a:lnTo>
                  <a:lnTo>
                    <a:pt x="246198" y="1189783"/>
                  </a:lnTo>
                  <a:lnTo>
                    <a:pt x="281825" y="1217008"/>
                  </a:lnTo>
                  <a:lnTo>
                    <a:pt x="319270" y="1241848"/>
                  </a:lnTo>
                  <a:lnTo>
                    <a:pt x="358418" y="1264191"/>
                  </a:lnTo>
                  <a:lnTo>
                    <a:pt x="399158" y="1283923"/>
                  </a:lnTo>
                  <a:lnTo>
                    <a:pt x="441376" y="1300931"/>
                  </a:lnTo>
                  <a:lnTo>
                    <a:pt x="484960" y="1315101"/>
                  </a:lnTo>
                  <a:lnTo>
                    <a:pt x="529803" y="1326319"/>
                  </a:lnTo>
                  <a:lnTo>
                    <a:pt x="575810" y="1334473"/>
                  </a:lnTo>
                  <a:lnTo>
                    <a:pt x="622670" y="1339436"/>
                  </a:lnTo>
                  <a:lnTo>
                    <a:pt x="670559" y="1341120"/>
                  </a:lnTo>
                  <a:lnTo>
                    <a:pt x="7258811" y="1341132"/>
                  </a:lnTo>
                  <a:lnTo>
                    <a:pt x="7306819" y="1339436"/>
                  </a:lnTo>
                  <a:lnTo>
                    <a:pt x="7353750" y="1334460"/>
                  </a:lnTo>
                  <a:lnTo>
                    <a:pt x="7399686" y="1326307"/>
                  </a:lnTo>
                  <a:lnTo>
                    <a:pt x="7444496" y="1315088"/>
                  </a:lnTo>
                  <a:lnTo>
                    <a:pt x="7488060" y="1300918"/>
                  </a:lnTo>
                  <a:lnTo>
                    <a:pt x="7530265" y="1283911"/>
                  </a:lnTo>
                  <a:lnTo>
                    <a:pt x="7570994" y="1264179"/>
                  </a:lnTo>
                  <a:lnTo>
                    <a:pt x="7610135" y="1241836"/>
                  </a:lnTo>
                  <a:lnTo>
                    <a:pt x="7647574" y="1216996"/>
                  </a:lnTo>
                  <a:lnTo>
                    <a:pt x="7683196" y="1189772"/>
                  </a:lnTo>
                  <a:lnTo>
                    <a:pt x="7716889" y="1160277"/>
                  </a:lnTo>
                  <a:lnTo>
                    <a:pt x="7748539" y="1128626"/>
                  </a:lnTo>
                  <a:lnTo>
                    <a:pt x="7778032" y="1094931"/>
                  </a:lnTo>
                  <a:lnTo>
                    <a:pt x="7805254" y="1059306"/>
                  </a:lnTo>
                  <a:lnTo>
                    <a:pt x="7830093" y="1021865"/>
                  </a:lnTo>
                  <a:lnTo>
                    <a:pt x="7852435" y="982721"/>
                  </a:lnTo>
                  <a:lnTo>
                    <a:pt x="7872166" y="941987"/>
                  </a:lnTo>
                  <a:lnTo>
                    <a:pt x="7889172" y="899777"/>
                  </a:lnTo>
                  <a:lnTo>
                    <a:pt x="7903342" y="856205"/>
                  </a:lnTo>
                  <a:lnTo>
                    <a:pt x="7914559" y="811383"/>
                  </a:lnTo>
                  <a:lnTo>
                    <a:pt x="7922713" y="765426"/>
                  </a:lnTo>
                  <a:lnTo>
                    <a:pt x="7927688" y="718447"/>
                  </a:lnTo>
                  <a:lnTo>
                    <a:pt x="7929372" y="670560"/>
                  </a:lnTo>
                  <a:lnTo>
                    <a:pt x="7927688" y="622670"/>
                  </a:lnTo>
                  <a:lnTo>
                    <a:pt x="7922712" y="575690"/>
                  </a:lnTo>
                  <a:lnTo>
                    <a:pt x="7914559" y="529732"/>
                  </a:lnTo>
                  <a:lnTo>
                    <a:pt x="7903340" y="484910"/>
                  </a:lnTo>
                  <a:lnTo>
                    <a:pt x="7889170" y="441337"/>
                  </a:lnTo>
                  <a:lnTo>
                    <a:pt x="7872163" y="399127"/>
                  </a:lnTo>
                  <a:lnTo>
                    <a:pt x="7852431" y="358393"/>
                  </a:lnTo>
                  <a:lnTo>
                    <a:pt x="7830088" y="319249"/>
                  </a:lnTo>
                  <a:lnTo>
                    <a:pt x="7805248" y="281807"/>
                  </a:lnTo>
                  <a:lnTo>
                    <a:pt x="7778024" y="246183"/>
                  </a:lnTo>
                  <a:lnTo>
                    <a:pt x="7748529" y="212488"/>
                  </a:lnTo>
                  <a:lnTo>
                    <a:pt x="7716878" y="180837"/>
                  </a:lnTo>
                  <a:lnTo>
                    <a:pt x="7683183" y="151343"/>
                  </a:lnTo>
                  <a:lnTo>
                    <a:pt x="7647558" y="124120"/>
                  </a:lnTo>
                  <a:lnTo>
                    <a:pt x="7610117" y="99280"/>
                  </a:lnTo>
                  <a:lnTo>
                    <a:pt x="7570973" y="76938"/>
                  </a:lnTo>
                  <a:lnTo>
                    <a:pt x="7530239" y="57206"/>
                  </a:lnTo>
                  <a:lnTo>
                    <a:pt x="7488029" y="40199"/>
                  </a:lnTo>
                  <a:lnTo>
                    <a:pt x="7444457" y="26030"/>
                  </a:lnTo>
                  <a:lnTo>
                    <a:pt x="7399635" y="14812"/>
                  </a:lnTo>
                  <a:lnTo>
                    <a:pt x="7353678" y="6658"/>
                  </a:lnTo>
                  <a:lnTo>
                    <a:pt x="7306699" y="1683"/>
                  </a:lnTo>
                  <a:lnTo>
                    <a:pt x="7258811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  <a:alpha val="50195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793800" y="2275459"/>
            <a:ext cx="7413625" cy="421974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483360" marR="1473200" indent="537845">
              <a:lnSpc>
                <a:spcPts val="2590"/>
              </a:lnSpc>
              <a:spcBef>
                <a:spcPts val="425"/>
              </a:spcBef>
            </a:pPr>
            <a:r>
              <a:rPr sz="2400" b="1" spc="-5" dirty="0">
                <a:solidFill>
                  <a:srgbClr val="001F5F"/>
                </a:solidFill>
                <a:latin typeface="Arial"/>
                <a:cs typeface="Arial"/>
              </a:rPr>
              <a:t>ВЗАИМОПОЗНАНИЕ </a:t>
            </a:r>
            <a:r>
              <a:rPr sz="2400" b="1" dirty="0">
                <a:solidFill>
                  <a:srgbClr val="001F5F"/>
                </a:solidFill>
                <a:latin typeface="Arial"/>
                <a:cs typeface="Arial"/>
              </a:rPr>
              <a:t>И </a:t>
            </a:r>
            <a:r>
              <a:rPr sz="2400" b="1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45" dirty="0" smtClean="0">
                <a:solidFill>
                  <a:srgbClr val="001F5F"/>
                </a:solidFill>
                <a:latin typeface="Arial"/>
                <a:cs typeface="Arial"/>
              </a:rPr>
              <a:t>В</a:t>
            </a:r>
            <a:r>
              <a:rPr sz="2400" b="1" spc="-5" dirty="0" smtClean="0">
                <a:solidFill>
                  <a:srgbClr val="001F5F"/>
                </a:solidFill>
                <a:latin typeface="Arial"/>
                <a:cs typeface="Arial"/>
              </a:rPr>
              <a:t>З</a:t>
            </a:r>
            <a:r>
              <a:rPr sz="2400" b="1" spc="-15" dirty="0" smtClean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2400" b="1" dirty="0" smtClean="0">
                <a:solidFill>
                  <a:srgbClr val="001F5F"/>
                </a:solidFill>
                <a:latin typeface="Arial"/>
                <a:cs typeface="Arial"/>
              </a:rPr>
              <a:t>ИМОИНФО</a:t>
            </a:r>
            <a:r>
              <a:rPr sz="2400" b="1" spc="-40" dirty="0" smtClean="0">
                <a:solidFill>
                  <a:srgbClr val="001F5F"/>
                </a:solidFill>
                <a:latin typeface="Arial"/>
                <a:cs typeface="Arial"/>
              </a:rPr>
              <a:t>Р</a:t>
            </a:r>
            <a:r>
              <a:rPr sz="2400" b="1" dirty="0" smtClean="0">
                <a:solidFill>
                  <a:srgbClr val="001F5F"/>
                </a:solidFill>
                <a:latin typeface="Arial"/>
                <a:cs typeface="Arial"/>
              </a:rPr>
              <a:t>МИ</a:t>
            </a:r>
            <a:r>
              <a:rPr sz="2400" b="1" spc="-40" dirty="0" smtClean="0">
                <a:solidFill>
                  <a:srgbClr val="001F5F"/>
                </a:solidFill>
                <a:latin typeface="Arial"/>
                <a:cs typeface="Arial"/>
              </a:rPr>
              <a:t>Р</a:t>
            </a:r>
            <a:r>
              <a:rPr sz="2400" b="1" dirty="0" smtClean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2400" b="1" spc="-125" dirty="0" smtClean="0">
                <a:solidFill>
                  <a:srgbClr val="001F5F"/>
                </a:solidFill>
                <a:latin typeface="Arial"/>
                <a:cs typeface="Arial"/>
              </a:rPr>
              <a:t>В</a:t>
            </a:r>
            <a:r>
              <a:rPr sz="2400" b="1" spc="-5" dirty="0" smtClean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2400" b="1" spc="-15" dirty="0" smtClean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2400" b="1" dirty="0" smtClean="0">
                <a:solidFill>
                  <a:srgbClr val="001F5F"/>
                </a:solidFill>
                <a:latin typeface="Arial"/>
                <a:cs typeface="Arial"/>
              </a:rPr>
              <a:t>ИЕ</a:t>
            </a:r>
            <a:endParaRPr sz="2400" dirty="0" smtClean="0">
              <a:latin typeface="Arial"/>
              <a:cs typeface="Arial"/>
            </a:endParaRPr>
          </a:p>
          <a:p>
            <a:pPr marL="12700" marR="5080" algn="ctr">
              <a:spcBef>
                <a:spcPts val="10"/>
              </a:spcBef>
            </a:pPr>
            <a:r>
              <a:rPr sz="1200" b="1" spc="-10" dirty="0" smtClean="0">
                <a:solidFill>
                  <a:srgbClr val="001F5F"/>
                </a:solidFill>
                <a:latin typeface="Arial"/>
                <a:cs typeface="Arial"/>
              </a:rPr>
              <a:t>(</a:t>
            </a:r>
            <a:r>
              <a:rPr sz="1200" spc="-10" dirty="0" err="1" smtClean="0">
                <a:latin typeface="Microsoft Sans Serif"/>
                <a:cs typeface="Microsoft Sans Serif"/>
              </a:rPr>
              <a:t>беседы</a:t>
            </a:r>
            <a:r>
              <a:rPr sz="1200" spc="-10" dirty="0" smtClean="0">
                <a:latin typeface="Microsoft Sans Serif"/>
                <a:cs typeface="Microsoft Sans Serif"/>
              </a:rPr>
              <a:t>,</a:t>
            </a:r>
            <a:r>
              <a:rPr sz="1200" dirty="0" smtClean="0">
                <a:latin typeface="Microsoft Sans Serif"/>
                <a:cs typeface="Microsoft Sans Serif"/>
              </a:rPr>
              <a:t> </a:t>
            </a:r>
            <a:r>
              <a:rPr sz="1200" spc="-25" dirty="0" err="1" smtClean="0">
                <a:latin typeface="Microsoft Sans Serif"/>
                <a:cs typeface="Microsoft Sans Serif"/>
              </a:rPr>
              <a:t>консультации</a:t>
            </a:r>
            <a:r>
              <a:rPr sz="1200" spc="-25" dirty="0" smtClean="0">
                <a:latin typeface="Microsoft Sans Serif"/>
                <a:cs typeface="Microsoft Sans Serif"/>
              </a:rPr>
              <a:t>,</a:t>
            </a:r>
            <a:r>
              <a:rPr sz="1200" spc="25" dirty="0" smtClean="0">
                <a:latin typeface="Microsoft Sans Serif"/>
                <a:cs typeface="Microsoft Sans Serif"/>
              </a:rPr>
              <a:t> </a:t>
            </a:r>
            <a:r>
              <a:rPr sz="1200" spc="-25" dirty="0" err="1" smtClean="0">
                <a:latin typeface="Microsoft Sans Serif"/>
                <a:cs typeface="Microsoft Sans Serif"/>
              </a:rPr>
              <a:t>буклеты</a:t>
            </a:r>
            <a:r>
              <a:rPr sz="1200" spc="-25" dirty="0" smtClean="0">
                <a:latin typeface="Microsoft Sans Serif"/>
                <a:cs typeface="Microsoft Sans Serif"/>
              </a:rPr>
              <a:t>,</a:t>
            </a:r>
            <a:r>
              <a:rPr sz="1200" spc="45" dirty="0" smtClean="0">
                <a:latin typeface="Microsoft Sans Serif"/>
                <a:cs typeface="Microsoft Sans Serif"/>
              </a:rPr>
              <a:t> </a:t>
            </a:r>
            <a:r>
              <a:rPr sz="1200" spc="-25" dirty="0" err="1" smtClean="0">
                <a:latin typeface="Microsoft Sans Serif"/>
                <a:cs typeface="Microsoft Sans Serif"/>
              </a:rPr>
              <a:t>памятки</a:t>
            </a:r>
            <a:r>
              <a:rPr sz="1200" spc="-25" dirty="0" smtClean="0">
                <a:latin typeface="Microsoft Sans Serif"/>
                <a:cs typeface="Microsoft Sans Serif"/>
              </a:rPr>
              <a:t>,</a:t>
            </a:r>
            <a:r>
              <a:rPr sz="1200" spc="55" dirty="0" smtClean="0">
                <a:latin typeface="Microsoft Sans Serif"/>
                <a:cs typeface="Microsoft Sans Serif"/>
              </a:rPr>
              <a:t> </a:t>
            </a:r>
            <a:r>
              <a:rPr sz="1200" spc="-25" dirty="0" err="1" smtClean="0">
                <a:latin typeface="Microsoft Sans Serif"/>
                <a:cs typeface="Microsoft Sans Serif"/>
              </a:rPr>
              <a:t>папки-передвижки</a:t>
            </a:r>
            <a:r>
              <a:rPr sz="1200" spc="-25" dirty="0" smtClean="0">
                <a:latin typeface="Microsoft Sans Serif"/>
                <a:cs typeface="Microsoft Sans Serif"/>
              </a:rPr>
              <a:t>,</a:t>
            </a:r>
            <a:r>
              <a:rPr sz="1200" spc="55" dirty="0" smtClean="0">
                <a:latin typeface="Microsoft Sans Serif"/>
                <a:cs typeface="Microsoft Sans Serif"/>
              </a:rPr>
              <a:t> </a:t>
            </a:r>
            <a:r>
              <a:rPr sz="1200" spc="-15" dirty="0" err="1" smtClean="0">
                <a:latin typeface="Microsoft Sans Serif"/>
                <a:cs typeface="Microsoft Sans Serif"/>
              </a:rPr>
              <a:t>анкетирование</a:t>
            </a:r>
            <a:r>
              <a:rPr sz="1200" spc="-15" dirty="0" smtClean="0">
                <a:latin typeface="Microsoft Sans Serif"/>
                <a:cs typeface="Microsoft Sans Serif"/>
              </a:rPr>
              <a:t>,</a:t>
            </a:r>
            <a:endParaRPr lang="ru-RU" sz="1200" spc="-15" dirty="0" smtClean="0">
              <a:latin typeface="Microsoft Sans Serif"/>
              <a:cs typeface="Microsoft Sans Serif"/>
            </a:endParaRPr>
          </a:p>
          <a:p>
            <a:pPr marL="12700" marR="5080" algn="ctr">
              <a:spcBef>
                <a:spcPts val="10"/>
              </a:spcBef>
            </a:pPr>
            <a:r>
              <a:rPr sz="1200" spc="20" dirty="0" smtClean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посещение </a:t>
            </a:r>
            <a:r>
              <a:rPr sz="1200" spc="-36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семей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на </a:t>
            </a:r>
            <a:r>
              <a:rPr sz="1200" spc="-45" dirty="0">
                <a:latin typeface="Microsoft Sans Serif"/>
                <a:cs typeface="Microsoft Sans Serif"/>
              </a:rPr>
              <a:t>дому,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сбор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сведений</a:t>
            </a:r>
            <a:r>
              <a:rPr sz="1200" dirty="0">
                <a:latin typeface="Microsoft Sans Serif"/>
                <a:cs typeface="Microsoft Sans Serif"/>
              </a:rPr>
              <a:t> о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семье, </a:t>
            </a:r>
            <a:r>
              <a:rPr sz="1200" spc="-10" dirty="0" err="1">
                <a:latin typeface="Microsoft Sans Serif"/>
                <a:cs typeface="Microsoft Sans Serif"/>
              </a:rPr>
              <a:t>проведение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endParaRPr lang="ru-RU" sz="1200" spc="-10" dirty="0" smtClean="0">
              <a:latin typeface="Microsoft Sans Serif"/>
              <a:cs typeface="Microsoft Sans Serif"/>
            </a:endParaRPr>
          </a:p>
          <a:p>
            <a:pPr marL="12700" marR="5080" algn="ctr">
              <a:spcBef>
                <a:spcPts val="10"/>
              </a:spcBef>
            </a:pPr>
            <a:r>
              <a:rPr sz="1200" spc="-40" dirty="0" err="1" smtClean="0">
                <a:latin typeface="Microsoft Sans Serif"/>
                <a:cs typeface="Microsoft Sans Serif"/>
              </a:rPr>
              <a:t>Дней</a:t>
            </a:r>
            <a:r>
              <a:rPr sz="1200" spc="15" dirty="0" smtClean="0">
                <a:latin typeface="Microsoft Sans Serif"/>
                <a:cs typeface="Microsoft Sans Serif"/>
              </a:rPr>
              <a:t> </a:t>
            </a:r>
            <a:r>
              <a:rPr sz="1200" spc="-15" dirty="0" err="1">
                <a:latin typeface="Microsoft Sans Serif"/>
                <a:cs typeface="Microsoft Sans Serif"/>
              </a:rPr>
              <a:t>открытых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spc="-5" dirty="0" err="1" smtClean="0">
                <a:latin typeface="Microsoft Sans Serif"/>
                <a:cs typeface="Microsoft Sans Serif"/>
              </a:rPr>
              <a:t>дверей,</a:t>
            </a:r>
            <a:r>
              <a:rPr sz="1200" spc="-10" dirty="0" err="1" smtClean="0">
                <a:latin typeface="Microsoft Sans Serif"/>
                <a:cs typeface="Microsoft Sans Serif"/>
              </a:rPr>
              <a:t>информирование</a:t>
            </a:r>
            <a:r>
              <a:rPr sz="1200" spc="-5" dirty="0" smtClean="0">
                <a:latin typeface="Microsoft Sans Serif"/>
                <a:cs typeface="Microsoft Sans Serif"/>
              </a:rPr>
              <a:t> </a:t>
            </a:r>
            <a:r>
              <a:rPr sz="1200" spc="-25" dirty="0">
                <a:latin typeface="Microsoft Sans Serif"/>
                <a:cs typeface="Microsoft Sans Serif"/>
              </a:rPr>
              <a:t>через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сайт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50" dirty="0">
                <a:latin typeface="Microsoft Sans Serif"/>
                <a:cs typeface="Microsoft Sans Serif"/>
              </a:rPr>
              <a:t>ДОУ)</a:t>
            </a:r>
            <a:endParaRPr sz="1200" dirty="0">
              <a:latin typeface="Microsoft Sans Serif"/>
              <a:cs typeface="Microsoft Sans Serif"/>
            </a:endParaRPr>
          </a:p>
          <a:p>
            <a:pPr marL="1277620" marR="1207770" indent="30480">
              <a:lnSpc>
                <a:spcPts val="2590"/>
              </a:lnSpc>
            </a:pPr>
            <a:endParaRPr lang="ru-RU" sz="1500" dirty="0">
              <a:latin typeface="Microsoft Sans Serif"/>
              <a:cs typeface="Microsoft Sans Serif"/>
            </a:endParaRPr>
          </a:p>
          <a:p>
            <a:pPr marL="1277620" marR="1207770" indent="30480">
              <a:lnSpc>
                <a:spcPts val="2590"/>
              </a:lnSpc>
            </a:pPr>
            <a:r>
              <a:rPr sz="2400" b="1" spc="-5" dirty="0" smtClean="0">
                <a:solidFill>
                  <a:srgbClr val="001F5F"/>
                </a:solidFill>
                <a:latin typeface="Arial"/>
                <a:cs typeface="Arial"/>
              </a:rPr>
              <a:t>НЕПРЕРЫВНОЕ </a:t>
            </a:r>
            <a:r>
              <a:rPr sz="2400" b="1" spc="-40" dirty="0">
                <a:solidFill>
                  <a:srgbClr val="001F5F"/>
                </a:solidFill>
                <a:latin typeface="Arial"/>
                <a:cs typeface="Arial"/>
              </a:rPr>
              <a:t>ОБРАЗОВАНИЕ </a:t>
            </a:r>
            <a:r>
              <a:rPr sz="2400" b="1" spc="-6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20" dirty="0">
                <a:solidFill>
                  <a:srgbClr val="001F5F"/>
                </a:solidFill>
                <a:latin typeface="Arial"/>
                <a:cs typeface="Arial"/>
              </a:rPr>
              <a:t>ВОСПИТЫВАЮЩИХ</a:t>
            </a:r>
            <a:r>
              <a:rPr sz="2400" b="1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20" dirty="0">
                <a:solidFill>
                  <a:srgbClr val="001F5F"/>
                </a:solidFill>
                <a:latin typeface="Arial"/>
                <a:cs typeface="Arial"/>
              </a:rPr>
              <a:t>ВЗРОСЛЫХ</a:t>
            </a:r>
            <a:endParaRPr sz="2400" dirty="0">
              <a:latin typeface="Arial"/>
              <a:cs typeface="Arial"/>
            </a:endParaRPr>
          </a:p>
          <a:p>
            <a:pPr marL="1300480" marR="1233170" algn="ctr">
              <a:lnSpc>
                <a:spcPts val="1510"/>
              </a:lnSpc>
              <a:spcBef>
                <a:spcPts val="5"/>
              </a:spcBef>
            </a:pPr>
            <a:r>
              <a:rPr sz="1200" spc="-15" dirty="0">
                <a:latin typeface="Microsoft Sans Serif"/>
                <a:cs typeface="Microsoft Sans Serif"/>
              </a:rPr>
              <a:t>(родительские </a:t>
            </a:r>
            <a:r>
              <a:rPr sz="1200" spc="-5" dirty="0">
                <a:latin typeface="Microsoft Sans Serif"/>
                <a:cs typeface="Microsoft Sans Serif"/>
              </a:rPr>
              <a:t>собрания, </a:t>
            </a:r>
            <a:r>
              <a:rPr sz="1200" spc="-15" dirty="0">
                <a:latin typeface="Microsoft Sans Serif"/>
                <a:cs typeface="Microsoft Sans Serif"/>
              </a:rPr>
              <a:t>семинары-практикумы, </a:t>
            </a:r>
            <a:r>
              <a:rPr sz="1200" spc="-5" dirty="0">
                <a:latin typeface="Microsoft Sans Serif"/>
                <a:cs typeface="Microsoft Sans Serif"/>
              </a:rPr>
              <a:t>тренинги, </a:t>
            </a:r>
            <a:r>
              <a:rPr sz="1200" spc="-36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мастер-классы,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spc="-25" dirty="0">
                <a:latin typeface="Microsoft Sans Serif"/>
                <a:cs typeface="Microsoft Sans Serif"/>
              </a:rPr>
              <a:t>круглые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столы)</a:t>
            </a:r>
            <a:endParaRPr sz="12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</a:pPr>
            <a:endParaRPr sz="15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800" dirty="0">
              <a:latin typeface="Microsoft Sans Serif"/>
              <a:cs typeface="Microsoft Sans Serif"/>
            </a:endParaRPr>
          </a:p>
          <a:p>
            <a:pPr marL="1203325" marR="1047750" indent="172085">
              <a:lnSpc>
                <a:spcPts val="2590"/>
              </a:lnSpc>
            </a:pPr>
            <a:r>
              <a:rPr sz="2400" b="1" spc="-15" dirty="0">
                <a:solidFill>
                  <a:srgbClr val="001F5F"/>
                </a:solidFill>
                <a:latin typeface="Arial"/>
                <a:cs typeface="Arial"/>
              </a:rPr>
              <a:t>СОВМЕСТНАЯ</a:t>
            </a:r>
            <a:r>
              <a:rPr sz="2400" b="1" spc="-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Arial"/>
                <a:cs typeface="Arial"/>
              </a:rPr>
              <a:t>ДЕЯТЕЛЬНОСТЬ </a:t>
            </a:r>
            <a:r>
              <a:rPr sz="2400" b="1" spc="-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Arial"/>
                <a:cs typeface="Arial"/>
              </a:rPr>
              <a:t>ПЕДАГОГОВ,</a:t>
            </a:r>
            <a:r>
              <a:rPr sz="2400" b="1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15" dirty="0">
                <a:solidFill>
                  <a:srgbClr val="001F5F"/>
                </a:solidFill>
                <a:latin typeface="Arial"/>
                <a:cs typeface="Arial"/>
              </a:rPr>
              <a:t>РОДИТЕЛЕЙ,</a:t>
            </a:r>
            <a:r>
              <a:rPr sz="2400" b="1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Arial"/>
                <a:cs typeface="Arial"/>
              </a:rPr>
              <a:t>ДЕТЕЙ</a:t>
            </a:r>
            <a:endParaRPr sz="2400" dirty="0">
              <a:latin typeface="Arial"/>
              <a:cs typeface="Arial"/>
            </a:endParaRPr>
          </a:p>
          <a:p>
            <a:pPr marL="1524000" marR="236854" indent="-1139190">
              <a:lnSpc>
                <a:spcPts val="1510"/>
              </a:lnSpc>
              <a:spcBef>
                <a:spcPts val="5"/>
              </a:spcBef>
            </a:pPr>
            <a:r>
              <a:rPr sz="1200" spc="-5" dirty="0">
                <a:latin typeface="Microsoft Sans Serif"/>
                <a:cs typeface="Microsoft Sans Serif"/>
              </a:rPr>
              <a:t>(участие</a:t>
            </a:r>
            <a:r>
              <a:rPr sz="1200" dirty="0">
                <a:latin typeface="Microsoft Sans Serif"/>
                <a:cs typeface="Microsoft Sans Serif"/>
              </a:rPr>
              <a:t> в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проектной</a:t>
            </a:r>
            <a:r>
              <a:rPr sz="1200" spc="-10" dirty="0">
                <a:latin typeface="Microsoft Sans Serif"/>
                <a:cs typeface="Microsoft Sans Serif"/>
              </a:rPr>
              <a:t> деятельности,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spc="-25" dirty="0">
                <a:latin typeface="Microsoft Sans Serif"/>
                <a:cs typeface="Microsoft Sans Serif"/>
              </a:rPr>
              <a:t>праздники,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фестивали, </a:t>
            </a:r>
            <a:r>
              <a:rPr sz="1200" spc="-5" dirty="0">
                <a:latin typeface="Microsoft Sans Serif"/>
                <a:cs typeface="Microsoft Sans Serif"/>
              </a:rPr>
              <a:t>совместные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походы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и </a:t>
            </a:r>
            <a:r>
              <a:rPr sz="1200" spc="-35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экскурсии,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выставки,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совместное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участие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25" dirty="0">
                <a:latin typeface="Microsoft Sans Serif"/>
                <a:cs typeface="Microsoft Sans Serif"/>
              </a:rPr>
              <a:t>конкурсах)</a:t>
            </a:r>
            <a:endParaRPr sz="1200" dirty="0">
              <a:latin typeface="Microsoft Sans Serif"/>
              <a:cs typeface="Microsoft Sans Serif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1251203" y="4383023"/>
            <a:ext cx="205104" cy="205104"/>
            <a:chOff x="1251203" y="4383023"/>
            <a:chExt cx="205104" cy="205104"/>
          </a:xfrm>
        </p:grpSpPr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75587" y="4407407"/>
              <a:ext cx="180594" cy="18059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51203" y="4383023"/>
              <a:ext cx="179832" cy="179831"/>
            </a:xfrm>
            <a:prstGeom prst="rect">
              <a:avLst/>
            </a:prstGeom>
          </p:spPr>
        </p:pic>
      </p:grpSp>
      <p:grpSp>
        <p:nvGrpSpPr>
          <p:cNvPr id="16" name="object 16"/>
          <p:cNvGrpSpPr/>
          <p:nvPr/>
        </p:nvGrpSpPr>
        <p:grpSpPr>
          <a:xfrm>
            <a:off x="1181100" y="2820923"/>
            <a:ext cx="207010" cy="207010"/>
            <a:chOff x="1181100" y="2820923"/>
            <a:chExt cx="207010" cy="207010"/>
          </a:xfrm>
        </p:grpSpPr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05483" y="2845320"/>
              <a:ext cx="182092" cy="182105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81100" y="2820923"/>
              <a:ext cx="181356" cy="18135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74242" y="371982"/>
            <a:ext cx="6434455" cy="10013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066925" marR="5080" indent="-2054860">
              <a:lnSpc>
                <a:spcPct val="100000"/>
              </a:lnSpc>
              <a:spcBef>
                <a:spcPts val="105"/>
              </a:spcBef>
            </a:pPr>
            <a:r>
              <a:rPr sz="3200" spc="-30" dirty="0">
                <a:solidFill>
                  <a:srgbClr val="000099"/>
                </a:solidFill>
                <a:latin typeface="Arial"/>
                <a:cs typeface="Arial"/>
              </a:rPr>
              <a:t>Н</a:t>
            </a:r>
            <a:r>
              <a:rPr sz="2550" spc="-30" dirty="0">
                <a:solidFill>
                  <a:srgbClr val="000099"/>
                </a:solidFill>
                <a:latin typeface="Arial"/>
                <a:cs typeface="Arial"/>
              </a:rPr>
              <a:t>АПРАВЛЕНИЯ</a:t>
            </a:r>
            <a:r>
              <a:rPr sz="2550" spc="20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550" spc="-25" dirty="0">
                <a:solidFill>
                  <a:srgbClr val="000099"/>
                </a:solidFill>
                <a:latin typeface="Arial"/>
                <a:cs typeface="Arial"/>
              </a:rPr>
              <a:t>ВАРИАТИВНОЙ</a:t>
            </a:r>
            <a:r>
              <a:rPr sz="2550" spc="22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550" spc="-20" dirty="0">
                <a:solidFill>
                  <a:srgbClr val="000099"/>
                </a:solidFill>
                <a:latin typeface="Arial"/>
                <a:cs typeface="Arial"/>
              </a:rPr>
              <a:t>ЧАСТИ </a:t>
            </a:r>
            <a:r>
              <a:rPr sz="2550" spc="-695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550" spc="-25" dirty="0">
                <a:solidFill>
                  <a:srgbClr val="000099"/>
                </a:solidFill>
                <a:latin typeface="Arial"/>
                <a:cs typeface="Arial"/>
              </a:rPr>
              <a:t>ПРОГРАММЫ</a:t>
            </a:r>
            <a:r>
              <a:rPr sz="3200" spc="-25" dirty="0">
                <a:solidFill>
                  <a:srgbClr val="000099"/>
                </a:solidFill>
                <a:latin typeface="Arial"/>
                <a:cs typeface="Arial"/>
              </a:rPr>
              <a:t>:</a:t>
            </a:r>
            <a:endParaRPr sz="3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14754" y="1499616"/>
            <a:ext cx="5076446" cy="2487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144">
            <a:solidFill>
              <a:srgbClr val="00000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wrap="square" lIns="0" tIns="2540" rIns="0" bIns="0" rtlCol="0">
            <a:spAutoFit/>
          </a:bodyPr>
          <a:lstStyle/>
          <a:p>
            <a:pPr marL="1018540" marR="546100" indent="-556895" algn="just">
              <a:lnSpc>
                <a:spcPct val="100000"/>
              </a:lnSpc>
            </a:pPr>
            <a:r>
              <a:rPr sz="1600" b="1" i="1" spc="-5" dirty="0" smtClean="0">
                <a:latin typeface="Agency FB" panose="020B0503020202020204" pitchFamily="34" charset="0"/>
                <a:cs typeface="Arial"/>
              </a:rPr>
              <a:t>РЕГИОНАЛЬНЫЙ</a:t>
            </a:r>
            <a:r>
              <a:rPr lang="ru-RU" sz="1600" b="1" i="1" spc="-5" dirty="0" smtClean="0">
                <a:latin typeface="Arial"/>
                <a:cs typeface="Arial"/>
              </a:rPr>
              <a:t> </a:t>
            </a:r>
            <a:r>
              <a:rPr sz="1600" b="1" i="1" spc="-5" dirty="0" smtClean="0">
                <a:latin typeface="Agency FB" panose="020B0503020202020204" pitchFamily="34" charset="0"/>
                <a:cs typeface="Arial"/>
              </a:rPr>
              <a:t>КОМПОНЕНТ</a:t>
            </a:r>
            <a:endParaRPr sz="1600" i="1" dirty="0">
              <a:latin typeface="Agency FB" panose="020B0503020202020204" pitchFamily="34" charset="0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33600" y="2895600"/>
            <a:ext cx="5046497" cy="25135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144">
            <a:solidFill>
              <a:schemeClr val="accent1">
                <a:lumMod val="40000"/>
                <a:lumOff val="60000"/>
              </a:schemeClr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wrap="square" lIns="0" tIns="5080" rIns="0" bIns="0" rtlCol="0">
            <a:spAutoFit/>
          </a:bodyPr>
          <a:lstStyle/>
          <a:p>
            <a:pPr marL="128270" marR="99060" indent="-18415" algn="just">
              <a:lnSpc>
                <a:spcPct val="100000"/>
              </a:lnSpc>
            </a:pPr>
            <a:r>
              <a:rPr sz="1600" b="1" i="1" spc="-10" dirty="0" smtClean="0">
                <a:latin typeface="Agency FB" panose="020B0503020202020204" pitchFamily="34" charset="0"/>
                <a:cs typeface="Arial"/>
              </a:rPr>
              <a:t>ОСВОЕНИЕ</a:t>
            </a:r>
            <a:r>
              <a:rPr sz="1600" b="1" i="1" spc="-35" dirty="0" smtClean="0">
                <a:latin typeface="Agency FB" panose="020B0503020202020204" pitchFamily="34" charset="0"/>
                <a:cs typeface="Arial"/>
              </a:rPr>
              <a:t> </a:t>
            </a:r>
            <a:r>
              <a:rPr sz="1600" b="1" i="1" spc="-5" dirty="0">
                <a:latin typeface="Agency FB" panose="020B0503020202020204" pitchFamily="34" charset="0"/>
                <a:cs typeface="Arial"/>
              </a:rPr>
              <a:t>НОВЫХ </a:t>
            </a:r>
            <a:r>
              <a:rPr sz="1600" b="1" i="1" spc="-650" dirty="0">
                <a:latin typeface="Agency FB" panose="020B0503020202020204" pitchFamily="34" charset="0"/>
                <a:cs typeface="Arial"/>
              </a:rPr>
              <a:t> </a:t>
            </a:r>
            <a:r>
              <a:rPr sz="1600" b="1" i="1" spc="-40" dirty="0" smtClean="0">
                <a:latin typeface="Agency FB" panose="020B0503020202020204" pitchFamily="34" charset="0"/>
                <a:cs typeface="Arial"/>
              </a:rPr>
              <a:t>ОБРАЗОВАТЕЛЬНЫХ</a:t>
            </a:r>
            <a:r>
              <a:rPr lang="ru-RU" sz="1600" b="1" i="1" dirty="0">
                <a:latin typeface="Agency FB" panose="020B0503020202020204" pitchFamily="34" charset="0"/>
                <a:cs typeface="Arial"/>
              </a:rPr>
              <a:t> </a:t>
            </a:r>
            <a:r>
              <a:rPr sz="1600" b="1" i="1" spc="-10" dirty="0" smtClean="0">
                <a:latin typeface="Agency FB" panose="020B0503020202020204" pitchFamily="34" charset="0"/>
                <a:cs typeface="Arial"/>
              </a:rPr>
              <a:t>ТЕХНОЛОГИЙ</a:t>
            </a:r>
            <a:endParaRPr sz="1600" b="1" i="1" dirty="0">
              <a:latin typeface="Agency FB" panose="020B0503020202020204" pitchFamily="34" charset="0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84988" y="4000500"/>
            <a:ext cx="5887212" cy="6331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144">
            <a:solidFill>
              <a:srgbClr val="00000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wrap="square" lIns="0" tIns="301625" rIns="0" bIns="0" rtlCol="0">
            <a:spAutoFit/>
          </a:bodyPr>
          <a:lstStyle/>
          <a:p>
            <a:pPr marL="449580">
              <a:lnSpc>
                <a:spcPct val="150000"/>
              </a:lnSpc>
              <a:spcBef>
                <a:spcPts val="2375"/>
              </a:spcBef>
            </a:pPr>
            <a:r>
              <a:rPr sz="1600" b="1" i="1" spc="-10" dirty="0" smtClean="0">
                <a:latin typeface="Agency FB" panose="020B0503020202020204" pitchFamily="34" charset="0"/>
                <a:cs typeface="Arial"/>
              </a:rPr>
              <a:t>ДОПОЛНИТЕЛЬНОЕ</a:t>
            </a:r>
            <a:r>
              <a:rPr lang="ru-RU" sz="1600" b="1" i="1" dirty="0">
                <a:latin typeface="Agency FB" panose="020B0503020202020204" pitchFamily="34" charset="0"/>
                <a:cs typeface="Arial"/>
              </a:rPr>
              <a:t> </a:t>
            </a:r>
            <a:r>
              <a:rPr sz="1600" b="1" i="1" spc="-40" dirty="0" smtClean="0">
                <a:latin typeface="Agency FB" panose="020B0503020202020204" pitchFamily="34" charset="0"/>
                <a:cs typeface="Arial"/>
              </a:rPr>
              <a:t>ОБРАЗОВАНИЕ</a:t>
            </a:r>
            <a:r>
              <a:rPr sz="1600" b="1" i="1" spc="-5" dirty="0" smtClean="0">
                <a:latin typeface="Agency FB" panose="020B0503020202020204" pitchFamily="34" charset="0"/>
                <a:cs typeface="Arial"/>
              </a:rPr>
              <a:t> </a:t>
            </a:r>
            <a:r>
              <a:rPr sz="1600" b="1" i="1" dirty="0">
                <a:latin typeface="Agency FB" panose="020B0503020202020204" pitchFamily="34" charset="0"/>
                <a:cs typeface="Arial"/>
              </a:rPr>
              <a:t>В</a:t>
            </a:r>
            <a:r>
              <a:rPr sz="1600" b="1" i="1" spc="-35" dirty="0">
                <a:latin typeface="Agency FB" panose="020B0503020202020204" pitchFamily="34" charset="0"/>
                <a:cs typeface="Arial"/>
              </a:rPr>
              <a:t> </a:t>
            </a:r>
            <a:r>
              <a:rPr sz="1600" b="1" i="1" spc="-10" dirty="0">
                <a:latin typeface="Agency FB" panose="020B0503020202020204" pitchFamily="34" charset="0"/>
                <a:cs typeface="Arial"/>
              </a:rPr>
              <a:t>КРУЖКАХ, </a:t>
            </a:r>
            <a:r>
              <a:rPr sz="1600" b="1" i="1" spc="-650" dirty="0">
                <a:latin typeface="Agency FB" panose="020B0503020202020204" pitchFamily="34" charset="0"/>
                <a:cs typeface="Arial"/>
              </a:rPr>
              <a:t> </a:t>
            </a:r>
            <a:r>
              <a:rPr sz="1600" b="1" i="1" spc="-10" dirty="0">
                <a:latin typeface="Agency FB" panose="020B0503020202020204" pitchFamily="34" charset="0"/>
                <a:cs typeface="Arial"/>
              </a:rPr>
              <a:t>СЕКЦИЯХ</a:t>
            </a:r>
            <a:endParaRPr sz="1600" b="1" i="1" dirty="0">
              <a:latin typeface="Agency FB" panose="020B0503020202020204" pitchFamily="34" charset="0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29458" y="417702"/>
            <a:ext cx="5033211" cy="253851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643255" marR="5080" indent="1454150" algn="r">
              <a:lnSpc>
                <a:spcPts val="2760"/>
              </a:lnSpc>
              <a:spcBef>
                <a:spcPts val="195"/>
              </a:spcBef>
            </a:pPr>
            <a:r>
              <a:rPr sz="2300" b="0" i="1" spc="-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sz="1800" b="0" i="1" spc="-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ОЛНОЕ</a:t>
            </a:r>
            <a:r>
              <a:rPr sz="1800" b="0" i="1" spc="114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0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НАЗВАНИЕ</a:t>
            </a:r>
            <a:r>
              <a:rPr sz="2300" b="0" i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300" b="0" i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300" b="0" i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sz="2300" i="1" spc="15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800" i="1" spc="15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СНОВНАЯ</a:t>
            </a:r>
            <a:r>
              <a:rPr sz="1800" i="1" spc="90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i="1" spc="-5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</a:t>
            </a:r>
            <a:r>
              <a:rPr sz="1800" i="1" spc="-484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i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sz="1800" i="1" spc="155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i="1" spc="15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</a:t>
            </a:r>
            <a:r>
              <a:rPr lang="ru-RU" sz="1800" i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i="1" spc="25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</a:t>
            </a:r>
            <a:r>
              <a:rPr sz="1800" i="1" spc="-140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sz="1800" i="1" spc="15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sz="1800" i="1" spc="-5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sz="1800" i="1" spc="25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800" i="1" spc="-80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1800" i="1" spc="15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АНИЯ  </a:t>
            </a:r>
            <a:r>
              <a:rPr sz="1800" i="1" spc="2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</a:t>
            </a:r>
            <a:r>
              <a:rPr sz="1800" i="1" spc="25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spc="15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АВТОНОМНОЕ</a:t>
            </a:r>
            <a:r>
              <a:rPr sz="1800" i="1" spc="15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i="1" spc="20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i="1" spc="15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</a:t>
            </a:r>
            <a:r>
              <a:rPr sz="1800" i="1" spc="95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i="1" spc="-5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ОБРАЗОВАТЕЛЬНОГО </a:t>
            </a:r>
            <a:r>
              <a:rPr sz="1800" i="1" spc="-484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i="1" spc="20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УЧРЕЖДЕНИЯ</a:t>
            </a:r>
            <a:r>
              <a:rPr lang="ru-RU" sz="1800" i="1" spc="155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300" i="1" spc="15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800" i="1" spc="15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sz="1800" i="1" spc="15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ЕТСКИЙ</a:t>
            </a:r>
            <a:r>
              <a:rPr sz="1800" i="1" spc="150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i="1" spc="25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САД</a:t>
            </a:r>
            <a:r>
              <a:rPr sz="1800" i="1" spc="135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300" i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ru-RU" sz="2300" i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292</a:t>
            </a:r>
            <a:endParaRPr sz="2300" i="1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584953" y="2871977"/>
            <a:ext cx="4077970" cy="360675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6350" algn="r">
              <a:lnSpc>
                <a:spcPct val="100000"/>
              </a:lnSpc>
              <a:spcBef>
                <a:spcPts val="105"/>
              </a:spcBef>
            </a:pPr>
            <a:r>
              <a:rPr sz="1800" i="1" spc="10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КОМБИНИРОВАННОГО</a:t>
            </a:r>
            <a:r>
              <a:rPr sz="1800" i="1" spc="140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i="1" spc="15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ВИДА</a:t>
            </a:r>
            <a:r>
              <a:rPr sz="2300" i="1" spc="15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sz="2300" i="1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5715" algn="r">
              <a:lnSpc>
                <a:spcPct val="100000"/>
              </a:lnSpc>
            </a:pPr>
            <a:r>
              <a:rPr lang="ru-RU" sz="2300" i="1" spc="5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Ново-Савиновского</a:t>
            </a:r>
            <a:r>
              <a:rPr sz="1800" i="1" spc="125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i="1" spc="-5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РАЙОНА</a:t>
            </a:r>
            <a:r>
              <a:rPr sz="1800" i="1" spc="114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i="1" spc="-105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sz="2300" i="1" spc="-105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sz="2300" i="1" spc="-4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300" i="1" spc="15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800" i="1" spc="15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АЗАНИ</a:t>
            </a:r>
            <a:endParaRPr sz="1800" i="1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82320">
              <a:lnSpc>
                <a:spcPct val="100000"/>
              </a:lnSpc>
            </a:pPr>
            <a:r>
              <a:rPr sz="2300" i="1" spc="-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800" i="1" spc="-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ОКРАЩЁННОЕ</a:t>
            </a:r>
            <a:r>
              <a:rPr sz="1800" i="1" spc="14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НАЗВАНИЕ</a:t>
            </a:r>
            <a:r>
              <a:rPr sz="2300" i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1628139" marR="5080" indent="1026794" algn="r">
              <a:lnSpc>
                <a:spcPct val="100000"/>
              </a:lnSpc>
            </a:pPr>
            <a:r>
              <a:rPr sz="2300" i="1" spc="-5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ООП</a:t>
            </a:r>
            <a:r>
              <a:rPr sz="2300" i="1" spc="-75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300" i="1" spc="-5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ДОО </a:t>
            </a:r>
            <a:r>
              <a:rPr sz="2300" i="1" spc="-625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300" i="1" spc="-3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800" i="1" spc="-3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РОК</a:t>
            </a:r>
            <a:r>
              <a:rPr sz="1800" i="1" spc="85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i="1" spc="5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</a:t>
            </a:r>
            <a:r>
              <a:rPr sz="2300" i="1" spc="5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sz="2300" i="1" spc="-595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300" i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ru-RU" sz="2300" i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sz="2300" i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-2025</a:t>
            </a:r>
            <a:r>
              <a:rPr sz="2300" i="1" spc="-60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i="1" spc="-65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ГГ</a:t>
            </a:r>
            <a:r>
              <a:rPr sz="2300" i="1" spc="-65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300" i="1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5080" algn="r">
              <a:lnSpc>
                <a:spcPct val="100000"/>
              </a:lnSpc>
            </a:pPr>
            <a:r>
              <a:rPr sz="2300" i="1" spc="1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800" i="1" spc="1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РИЕНТИРОВАНА</a:t>
            </a:r>
            <a:r>
              <a:rPr sz="1800" i="1" spc="145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i="1" spc="2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sz="1800" i="1" spc="114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i="1" spc="2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r>
              <a:rPr sz="1800" i="1" spc="125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i="1" spc="25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endParaRPr sz="1800" i="1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5080" algn="r">
              <a:lnSpc>
                <a:spcPct val="100000"/>
              </a:lnSpc>
            </a:pPr>
            <a:r>
              <a:rPr sz="1800" i="1" spc="-2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ВОЗРАСТЕ</a:t>
            </a:r>
            <a:r>
              <a:rPr sz="1800" i="1" spc="145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i="1" spc="2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sz="1800" i="1" spc="13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300" i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sz="2300" i="1" spc="-25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i="1" spc="25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sz="1800" i="1" spc="125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300" i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sz="2300" i="1" spc="-1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i="1" spc="-4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</a:t>
            </a:r>
            <a:r>
              <a:rPr sz="2300" i="1" spc="-4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300" i="1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169545" algn="r">
              <a:lnSpc>
                <a:spcPct val="100000"/>
              </a:lnSpc>
              <a:spcBef>
                <a:spcPts val="1530"/>
              </a:spcBef>
            </a:pPr>
            <a:endParaRPr sz="1400" dirty="0">
              <a:latin typeface="Arial"/>
              <a:cs typeface="Arial"/>
            </a:endParaRPr>
          </a:p>
        </p:txBody>
      </p:sp>
      <p:pic>
        <p:nvPicPr>
          <p:cNvPr id="5" name="object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929" y="510608"/>
            <a:ext cx="3392529" cy="4899592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60372" y="371982"/>
            <a:ext cx="5462270" cy="10013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3200" spc="-15" dirty="0">
                <a:latin typeface="Arial"/>
                <a:cs typeface="Arial"/>
              </a:rPr>
              <a:t>С</a:t>
            </a:r>
            <a:r>
              <a:rPr sz="2550" spc="-15" dirty="0">
                <a:latin typeface="Arial"/>
                <a:cs typeface="Arial"/>
              </a:rPr>
              <a:t>ОДЕРЖАНИЕ</a:t>
            </a:r>
            <a:endParaRPr sz="255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2550" spc="-10" dirty="0">
                <a:latin typeface="Arial"/>
                <a:cs typeface="Arial"/>
              </a:rPr>
              <a:t>ОРГАНИЗАЦИОННОГО</a:t>
            </a:r>
            <a:r>
              <a:rPr sz="2550" spc="135" dirty="0">
                <a:latin typeface="Arial"/>
                <a:cs typeface="Arial"/>
              </a:rPr>
              <a:t> </a:t>
            </a:r>
            <a:r>
              <a:rPr sz="2550" spc="-30" dirty="0">
                <a:latin typeface="Arial"/>
                <a:cs typeface="Arial"/>
              </a:rPr>
              <a:t>РАЗДЕЛА</a:t>
            </a:r>
            <a:r>
              <a:rPr sz="3200" spc="-30" dirty="0">
                <a:latin typeface="Arial"/>
                <a:cs typeface="Arial"/>
              </a:rPr>
              <a:t>:</a:t>
            </a:r>
            <a:endParaRPr sz="3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550034"/>
            <a:ext cx="7530465" cy="377507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7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b="1" spc="-5" dirty="0">
                <a:latin typeface="Arial"/>
                <a:cs typeface="Arial"/>
              </a:rPr>
              <a:t>Организационный</a:t>
            </a:r>
            <a:r>
              <a:rPr sz="2400" b="1" spc="-3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раздел</a:t>
            </a:r>
            <a:r>
              <a:rPr sz="2400" b="1" spc="-5" dirty="0">
                <a:latin typeface="Arial"/>
                <a:cs typeface="Arial"/>
              </a:rPr>
              <a:t> </a:t>
            </a:r>
            <a:r>
              <a:rPr sz="2400" b="1" spc="-20" dirty="0">
                <a:latin typeface="Arial"/>
                <a:cs typeface="Arial"/>
              </a:rPr>
              <a:t>включает</a:t>
            </a:r>
            <a:r>
              <a:rPr sz="2400" b="1" spc="1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в</a:t>
            </a:r>
            <a:r>
              <a:rPr sz="2400" b="1" spc="-15" dirty="0">
                <a:latin typeface="Arial"/>
                <a:cs typeface="Arial"/>
              </a:rPr>
              <a:t> </a:t>
            </a:r>
            <a:r>
              <a:rPr sz="2400" b="1" spc="-20" dirty="0">
                <a:latin typeface="Arial"/>
                <a:cs typeface="Arial"/>
              </a:rPr>
              <a:t>себя:</a:t>
            </a:r>
            <a:endParaRPr sz="2400" dirty="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750"/>
              <a:buChar char="-"/>
              <a:tabLst>
                <a:tab pos="286385" algn="l"/>
                <a:tab pos="287020" algn="l"/>
              </a:tabLst>
            </a:pPr>
            <a:r>
              <a:rPr sz="2400" spc="-20" dirty="0">
                <a:latin typeface="Microsoft Sans Serif"/>
                <a:cs typeface="Microsoft Sans Serif"/>
              </a:rPr>
              <a:t>материально-техническое</a:t>
            </a:r>
            <a:r>
              <a:rPr sz="2400" spc="15" dirty="0">
                <a:latin typeface="Microsoft Sans Serif"/>
                <a:cs typeface="Microsoft Sans Serif"/>
              </a:rPr>
              <a:t> </a:t>
            </a:r>
            <a:r>
              <a:rPr sz="2400" spc="-20" dirty="0">
                <a:latin typeface="Microsoft Sans Serif"/>
                <a:cs typeface="Microsoft Sans Serif"/>
              </a:rPr>
              <a:t>обеспечение;</a:t>
            </a:r>
            <a:endParaRPr sz="2400" dirty="0">
              <a:latin typeface="Microsoft Sans Serif"/>
              <a:cs typeface="Microsoft Sans Serif"/>
            </a:endParaRPr>
          </a:p>
          <a:p>
            <a:pPr marL="286385" marR="5715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750"/>
              <a:buChar char="-"/>
              <a:tabLst>
                <a:tab pos="286385" algn="l"/>
                <a:tab pos="287020" algn="l"/>
                <a:tab pos="2789555" algn="l"/>
                <a:tab pos="5200650" algn="l"/>
                <a:tab pos="7345680" algn="l"/>
              </a:tabLst>
            </a:pPr>
            <a:r>
              <a:rPr sz="2400" spc="-10" dirty="0">
                <a:latin typeface="Microsoft Sans Serif"/>
                <a:cs typeface="Microsoft Sans Serif"/>
              </a:rPr>
              <a:t>о</a:t>
            </a:r>
            <a:r>
              <a:rPr sz="2400" spc="-25" dirty="0">
                <a:latin typeface="Microsoft Sans Serif"/>
                <a:cs typeface="Microsoft Sans Serif"/>
              </a:rPr>
              <a:t>б</a:t>
            </a:r>
            <a:r>
              <a:rPr sz="2400" spc="-15" dirty="0">
                <a:latin typeface="Microsoft Sans Serif"/>
                <a:cs typeface="Microsoft Sans Serif"/>
              </a:rPr>
              <a:t>есп</a:t>
            </a:r>
            <a:r>
              <a:rPr sz="2400" spc="-85" dirty="0">
                <a:latin typeface="Microsoft Sans Serif"/>
                <a:cs typeface="Microsoft Sans Serif"/>
              </a:rPr>
              <a:t>е</a:t>
            </a:r>
            <a:r>
              <a:rPr sz="2400" spc="-15" dirty="0">
                <a:latin typeface="Microsoft Sans Serif"/>
                <a:cs typeface="Microsoft Sans Serif"/>
              </a:rPr>
              <a:t>че</a:t>
            </a:r>
            <a:r>
              <a:rPr sz="2400" spc="-10" dirty="0">
                <a:latin typeface="Microsoft Sans Serif"/>
                <a:cs typeface="Microsoft Sans Serif"/>
              </a:rPr>
              <a:t>ннос</a:t>
            </a:r>
            <a:r>
              <a:rPr sz="2400" spc="-5" dirty="0">
                <a:latin typeface="Microsoft Sans Serif"/>
                <a:cs typeface="Microsoft Sans Serif"/>
              </a:rPr>
              <a:t>ть</a:t>
            </a:r>
            <a:r>
              <a:rPr sz="2400" dirty="0">
                <a:latin typeface="Microsoft Sans Serif"/>
                <a:cs typeface="Microsoft Sans Serif"/>
              </a:rPr>
              <a:t>	</a:t>
            </a:r>
            <a:r>
              <a:rPr sz="2400" spc="-40" dirty="0">
                <a:latin typeface="Microsoft Sans Serif"/>
                <a:cs typeface="Microsoft Sans Serif"/>
              </a:rPr>
              <a:t>м</a:t>
            </a:r>
            <a:r>
              <a:rPr sz="2400" spc="-114" dirty="0">
                <a:latin typeface="Microsoft Sans Serif"/>
                <a:cs typeface="Microsoft Sans Serif"/>
              </a:rPr>
              <a:t>е</a:t>
            </a:r>
            <a:r>
              <a:rPr sz="2400" spc="-20" dirty="0">
                <a:latin typeface="Microsoft Sans Serif"/>
                <a:cs typeface="Microsoft Sans Serif"/>
              </a:rPr>
              <a:t>т</a:t>
            </a:r>
            <a:r>
              <a:rPr sz="2400" spc="-55" dirty="0">
                <a:latin typeface="Microsoft Sans Serif"/>
                <a:cs typeface="Microsoft Sans Serif"/>
              </a:rPr>
              <a:t>о</a:t>
            </a:r>
            <a:r>
              <a:rPr sz="2400" spc="-5" dirty="0">
                <a:latin typeface="Microsoft Sans Serif"/>
                <a:cs typeface="Microsoft Sans Serif"/>
              </a:rPr>
              <a:t>д</a:t>
            </a:r>
            <a:r>
              <a:rPr sz="2400" dirty="0">
                <a:latin typeface="Microsoft Sans Serif"/>
                <a:cs typeface="Microsoft Sans Serif"/>
              </a:rPr>
              <a:t>и</a:t>
            </a:r>
            <a:r>
              <a:rPr sz="2400" spc="-40" dirty="0">
                <a:latin typeface="Microsoft Sans Serif"/>
                <a:cs typeface="Microsoft Sans Serif"/>
              </a:rPr>
              <a:t>ческ</a:t>
            </a:r>
            <a:r>
              <a:rPr sz="2400" spc="-50" dirty="0">
                <a:latin typeface="Microsoft Sans Serif"/>
                <a:cs typeface="Microsoft Sans Serif"/>
              </a:rPr>
              <a:t>и</a:t>
            </a:r>
            <a:r>
              <a:rPr sz="2400" spc="-75" dirty="0">
                <a:latin typeface="Microsoft Sans Serif"/>
                <a:cs typeface="Microsoft Sans Serif"/>
              </a:rPr>
              <a:t>м</a:t>
            </a:r>
            <a:r>
              <a:rPr sz="2400" spc="-5" dirty="0">
                <a:latin typeface="Microsoft Sans Serif"/>
                <a:cs typeface="Microsoft Sans Serif"/>
              </a:rPr>
              <a:t>и</a:t>
            </a:r>
            <a:r>
              <a:rPr sz="2400" dirty="0">
                <a:latin typeface="Microsoft Sans Serif"/>
                <a:cs typeface="Microsoft Sans Serif"/>
              </a:rPr>
              <a:t>	</a:t>
            </a:r>
            <a:r>
              <a:rPr sz="2400" spc="-40" dirty="0">
                <a:latin typeface="Microsoft Sans Serif"/>
                <a:cs typeface="Microsoft Sans Serif"/>
              </a:rPr>
              <a:t>м</a:t>
            </a:r>
            <a:r>
              <a:rPr sz="2400" spc="-90" dirty="0">
                <a:latin typeface="Microsoft Sans Serif"/>
                <a:cs typeface="Microsoft Sans Serif"/>
              </a:rPr>
              <a:t>а</a:t>
            </a:r>
            <a:r>
              <a:rPr sz="2400" spc="-20" dirty="0">
                <a:latin typeface="Microsoft Sans Serif"/>
                <a:cs typeface="Microsoft Sans Serif"/>
              </a:rPr>
              <a:t>т</a:t>
            </a:r>
            <a:r>
              <a:rPr sz="2400" spc="-10" dirty="0">
                <a:latin typeface="Microsoft Sans Serif"/>
                <a:cs typeface="Microsoft Sans Serif"/>
              </a:rPr>
              <a:t>ер</a:t>
            </a:r>
            <a:r>
              <a:rPr sz="2400" spc="-20" dirty="0">
                <a:latin typeface="Microsoft Sans Serif"/>
                <a:cs typeface="Microsoft Sans Serif"/>
              </a:rPr>
              <a:t>и</a:t>
            </a:r>
            <a:r>
              <a:rPr sz="2400" spc="-15" dirty="0">
                <a:latin typeface="Microsoft Sans Serif"/>
                <a:cs typeface="Microsoft Sans Serif"/>
              </a:rPr>
              <a:t>алам</a:t>
            </a:r>
            <a:r>
              <a:rPr sz="2400" spc="-10" dirty="0">
                <a:latin typeface="Microsoft Sans Serif"/>
                <a:cs typeface="Microsoft Sans Serif"/>
              </a:rPr>
              <a:t>и</a:t>
            </a:r>
            <a:r>
              <a:rPr sz="2400" dirty="0">
                <a:latin typeface="Microsoft Sans Serif"/>
                <a:cs typeface="Microsoft Sans Serif"/>
              </a:rPr>
              <a:t>	</a:t>
            </a:r>
            <a:r>
              <a:rPr sz="2400" spc="-5" dirty="0">
                <a:latin typeface="Microsoft Sans Serif"/>
                <a:cs typeface="Microsoft Sans Serif"/>
              </a:rPr>
              <a:t>и  </a:t>
            </a:r>
            <a:r>
              <a:rPr sz="2400" spc="-15" dirty="0">
                <a:latin typeface="Microsoft Sans Serif"/>
                <a:cs typeface="Microsoft Sans Serif"/>
              </a:rPr>
              <a:t>средствами</a:t>
            </a:r>
            <a:r>
              <a:rPr sz="2400" spc="5" dirty="0">
                <a:latin typeface="Microsoft Sans Serif"/>
                <a:cs typeface="Microsoft Sans Serif"/>
              </a:rPr>
              <a:t> </a:t>
            </a:r>
            <a:r>
              <a:rPr sz="2400" spc="-15" dirty="0">
                <a:latin typeface="Microsoft Sans Serif"/>
                <a:cs typeface="Microsoft Sans Serif"/>
              </a:rPr>
              <a:t>обучения</a:t>
            </a:r>
            <a:r>
              <a:rPr sz="2400" spc="1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и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15" dirty="0">
                <a:latin typeface="Microsoft Sans Serif"/>
                <a:cs typeface="Microsoft Sans Serif"/>
              </a:rPr>
              <a:t>воспитания;</a:t>
            </a:r>
            <a:endParaRPr sz="2400" dirty="0">
              <a:latin typeface="Microsoft Sans Serif"/>
              <a:cs typeface="Microsoft Sans Serif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750"/>
              <a:buChar char="-"/>
              <a:tabLst>
                <a:tab pos="286385" algn="l"/>
                <a:tab pos="287020" algn="l"/>
              </a:tabLst>
            </a:pPr>
            <a:r>
              <a:rPr sz="2400" spc="-25" dirty="0">
                <a:latin typeface="Microsoft Sans Serif"/>
                <a:cs typeface="Microsoft Sans Serif"/>
              </a:rPr>
              <a:t>организация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35" dirty="0">
                <a:latin typeface="Microsoft Sans Serif"/>
                <a:cs typeface="Microsoft Sans Serif"/>
              </a:rPr>
              <a:t>режима</a:t>
            </a:r>
            <a:r>
              <a:rPr sz="2400" spc="10" dirty="0">
                <a:latin typeface="Microsoft Sans Serif"/>
                <a:cs typeface="Microsoft Sans Serif"/>
              </a:rPr>
              <a:t> </a:t>
            </a:r>
            <a:r>
              <a:rPr sz="2400" spc="-15" dirty="0">
                <a:latin typeface="Microsoft Sans Serif"/>
                <a:cs typeface="Microsoft Sans Serif"/>
              </a:rPr>
              <a:t>пребывания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25" dirty="0">
                <a:latin typeface="Microsoft Sans Serif"/>
                <a:cs typeface="Microsoft Sans Serif"/>
              </a:rPr>
              <a:t>детей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в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60" dirty="0">
                <a:latin typeface="Microsoft Sans Serif"/>
                <a:cs typeface="Microsoft Sans Serif"/>
              </a:rPr>
              <a:t>ДОО;</a:t>
            </a:r>
            <a:endParaRPr sz="2400" dirty="0">
              <a:latin typeface="Microsoft Sans Serif"/>
              <a:cs typeface="Microsoft Sans Serif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750"/>
              <a:buChar char="-"/>
              <a:tabLst>
                <a:tab pos="286385" algn="l"/>
                <a:tab pos="287020" algn="l"/>
                <a:tab pos="2222500" algn="l"/>
                <a:tab pos="4399280" algn="l"/>
                <a:tab pos="5814060" algn="l"/>
              </a:tabLst>
            </a:pPr>
            <a:r>
              <a:rPr sz="2400" spc="-5" dirty="0">
                <a:latin typeface="Microsoft Sans Serif"/>
                <a:cs typeface="Microsoft Sans Serif"/>
              </a:rPr>
              <a:t>о</a:t>
            </a:r>
            <a:r>
              <a:rPr sz="2400" spc="20" dirty="0">
                <a:latin typeface="Microsoft Sans Serif"/>
                <a:cs typeface="Microsoft Sans Serif"/>
              </a:rPr>
              <a:t>с</a:t>
            </a:r>
            <a:r>
              <a:rPr sz="2400" spc="-5" dirty="0">
                <a:latin typeface="Microsoft Sans Serif"/>
                <a:cs typeface="Microsoft Sans Serif"/>
              </a:rPr>
              <a:t>о</a:t>
            </a:r>
            <a:r>
              <a:rPr sz="2400" spc="-20" dirty="0">
                <a:latin typeface="Microsoft Sans Serif"/>
                <a:cs typeface="Microsoft Sans Serif"/>
              </a:rPr>
              <a:t>б</a:t>
            </a:r>
            <a:r>
              <a:rPr sz="2400" spc="-10" dirty="0">
                <a:latin typeface="Microsoft Sans Serif"/>
                <a:cs typeface="Microsoft Sans Serif"/>
              </a:rPr>
              <a:t>енно</a:t>
            </a:r>
            <a:r>
              <a:rPr sz="2400" spc="5" dirty="0">
                <a:latin typeface="Microsoft Sans Serif"/>
                <a:cs typeface="Microsoft Sans Serif"/>
              </a:rPr>
              <a:t>с</a:t>
            </a:r>
            <a:r>
              <a:rPr sz="2400" dirty="0">
                <a:latin typeface="Microsoft Sans Serif"/>
                <a:cs typeface="Microsoft Sans Serif"/>
              </a:rPr>
              <a:t>ти	трад</a:t>
            </a:r>
            <a:r>
              <a:rPr sz="2400" spc="-15" dirty="0">
                <a:latin typeface="Microsoft Sans Serif"/>
                <a:cs typeface="Microsoft Sans Serif"/>
              </a:rPr>
              <a:t>иц</a:t>
            </a:r>
            <a:r>
              <a:rPr sz="2400" spc="-5" dirty="0">
                <a:latin typeface="Microsoft Sans Serif"/>
                <a:cs typeface="Microsoft Sans Serif"/>
              </a:rPr>
              <a:t>ио</a:t>
            </a:r>
            <a:r>
              <a:rPr sz="2400" spc="-15" dirty="0">
                <a:latin typeface="Microsoft Sans Serif"/>
                <a:cs typeface="Microsoft Sans Serif"/>
              </a:rPr>
              <a:t>н</a:t>
            </a:r>
            <a:r>
              <a:rPr sz="2400" spc="-10" dirty="0">
                <a:latin typeface="Microsoft Sans Serif"/>
                <a:cs typeface="Microsoft Sans Serif"/>
              </a:rPr>
              <a:t>ны</a:t>
            </a:r>
            <a:r>
              <a:rPr sz="2400" spc="-5" dirty="0">
                <a:latin typeface="Microsoft Sans Serif"/>
                <a:cs typeface="Microsoft Sans Serif"/>
              </a:rPr>
              <a:t>х</a:t>
            </a:r>
            <a:r>
              <a:rPr sz="2400" dirty="0">
                <a:latin typeface="Microsoft Sans Serif"/>
                <a:cs typeface="Microsoft Sans Serif"/>
              </a:rPr>
              <a:t>	</a:t>
            </a:r>
            <a:r>
              <a:rPr sz="2400" spc="15" dirty="0">
                <a:latin typeface="Microsoft Sans Serif"/>
                <a:cs typeface="Microsoft Sans Serif"/>
              </a:rPr>
              <a:t>с</a:t>
            </a:r>
            <a:r>
              <a:rPr sz="2400" dirty="0">
                <a:latin typeface="Microsoft Sans Serif"/>
                <a:cs typeface="Microsoft Sans Serif"/>
              </a:rPr>
              <a:t>обыти</a:t>
            </a:r>
            <a:r>
              <a:rPr sz="2400" spc="-15" dirty="0">
                <a:latin typeface="Microsoft Sans Serif"/>
                <a:cs typeface="Microsoft Sans Serif"/>
              </a:rPr>
              <a:t>й</a:t>
            </a:r>
            <a:r>
              <a:rPr sz="2400" dirty="0">
                <a:latin typeface="Microsoft Sans Serif"/>
                <a:cs typeface="Microsoft Sans Serif"/>
              </a:rPr>
              <a:t>,	</a:t>
            </a:r>
            <a:r>
              <a:rPr sz="2400" spc="-20" dirty="0">
                <a:latin typeface="Microsoft Sans Serif"/>
                <a:cs typeface="Microsoft Sans Serif"/>
              </a:rPr>
              <a:t>п</a:t>
            </a:r>
            <a:r>
              <a:rPr sz="2400" spc="-30" dirty="0">
                <a:latin typeface="Microsoft Sans Serif"/>
                <a:cs typeface="Microsoft Sans Serif"/>
              </a:rPr>
              <a:t>ра</a:t>
            </a:r>
            <a:r>
              <a:rPr sz="2400" spc="-145" dirty="0">
                <a:latin typeface="Microsoft Sans Serif"/>
                <a:cs typeface="Microsoft Sans Serif"/>
              </a:rPr>
              <a:t>з</a:t>
            </a:r>
            <a:r>
              <a:rPr sz="2400" spc="-45" dirty="0">
                <a:latin typeface="Microsoft Sans Serif"/>
                <a:cs typeface="Microsoft Sans Serif"/>
              </a:rPr>
              <a:t>дни</a:t>
            </a:r>
            <a:r>
              <a:rPr sz="2400" spc="-20" dirty="0">
                <a:latin typeface="Microsoft Sans Serif"/>
                <a:cs typeface="Microsoft Sans Serif"/>
              </a:rPr>
              <a:t>к</a:t>
            </a:r>
            <a:r>
              <a:rPr sz="2400" spc="-5" dirty="0">
                <a:latin typeface="Microsoft Sans Serif"/>
                <a:cs typeface="Microsoft Sans Serif"/>
              </a:rPr>
              <a:t>о</a:t>
            </a:r>
            <a:r>
              <a:rPr sz="2400" spc="-10" dirty="0">
                <a:latin typeface="Microsoft Sans Serif"/>
                <a:cs typeface="Microsoft Sans Serif"/>
              </a:rPr>
              <a:t>в</a:t>
            </a:r>
            <a:r>
              <a:rPr sz="2400" dirty="0">
                <a:latin typeface="Microsoft Sans Serif"/>
                <a:cs typeface="Microsoft Sans Serif"/>
              </a:rPr>
              <a:t>,</a:t>
            </a:r>
          </a:p>
          <a:p>
            <a:pPr marL="286385">
              <a:lnSpc>
                <a:spcPct val="100000"/>
              </a:lnSpc>
              <a:spcBef>
                <a:spcPts val="5"/>
              </a:spcBef>
            </a:pPr>
            <a:r>
              <a:rPr sz="2400" spc="-15" dirty="0">
                <a:latin typeface="Microsoft Sans Serif"/>
                <a:cs typeface="Microsoft Sans Serif"/>
              </a:rPr>
              <a:t>мероприятий;</a:t>
            </a:r>
            <a:endParaRPr sz="2400" dirty="0">
              <a:latin typeface="Microsoft Sans Serif"/>
              <a:cs typeface="Microsoft Sans Serif"/>
            </a:endParaRPr>
          </a:p>
          <a:p>
            <a:pPr marL="286385" marR="508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750"/>
              <a:buChar char="-"/>
              <a:tabLst>
                <a:tab pos="286385" algn="l"/>
                <a:tab pos="287020" algn="l"/>
                <a:tab pos="1986280" algn="l"/>
                <a:tab pos="3155315" algn="l"/>
                <a:tab pos="3813810" algn="l"/>
              </a:tabLst>
            </a:pPr>
            <a:r>
              <a:rPr sz="2400" spc="-10" dirty="0">
                <a:latin typeface="Microsoft Sans Serif"/>
                <a:cs typeface="Microsoft Sans Serif"/>
              </a:rPr>
              <a:t>уч</a:t>
            </a:r>
            <a:r>
              <a:rPr sz="2400" spc="-40" dirty="0">
                <a:latin typeface="Microsoft Sans Serif"/>
                <a:cs typeface="Microsoft Sans Serif"/>
              </a:rPr>
              <a:t>е</a:t>
            </a:r>
            <a:r>
              <a:rPr sz="2400" dirty="0">
                <a:latin typeface="Microsoft Sans Serif"/>
                <a:cs typeface="Microsoft Sans Serif"/>
              </a:rPr>
              <a:t>б</a:t>
            </a:r>
            <a:r>
              <a:rPr sz="2400" spc="-10" dirty="0">
                <a:latin typeface="Microsoft Sans Serif"/>
                <a:cs typeface="Microsoft Sans Serif"/>
              </a:rPr>
              <a:t>ны</a:t>
            </a:r>
            <a:r>
              <a:rPr sz="2400" spc="-5" dirty="0">
                <a:latin typeface="Microsoft Sans Serif"/>
                <a:cs typeface="Microsoft Sans Serif"/>
              </a:rPr>
              <a:t>й</a:t>
            </a:r>
            <a:r>
              <a:rPr sz="2400" dirty="0">
                <a:latin typeface="Microsoft Sans Serif"/>
                <a:cs typeface="Microsoft Sans Serif"/>
              </a:rPr>
              <a:t>	</a:t>
            </a:r>
            <a:r>
              <a:rPr sz="2400" spc="-5" dirty="0">
                <a:latin typeface="Microsoft Sans Serif"/>
                <a:cs typeface="Microsoft Sans Serif"/>
              </a:rPr>
              <a:t>план</a:t>
            </a:r>
            <a:r>
              <a:rPr sz="2400" dirty="0">
                <a:latin typeface="Microsoft Sans Serif"/>
                <a:cs typeface="Microsoft Sans Serif"/>
              </a:rPr>
              <a:t>	</a:t>
            </a:r>
            <a:r>
              <a:rPr sz="2400" spc="-5" dirty="0">
                <a:latin typeface="Microsoft Sans Serif"/>
                <a:cs typeface="Microsoft Sans Serif"/>
              </a:rPr>
              <a:t>и</a:t>
            </a:r>
            <a:r>
              <a:rPr sz="2400" dirty="0">
                <a:latin typeface="Microsoft Sans Serif"/>
                <a:cs typeface="Microsoft Sans Serif"/>
              </a:rPr>
              <a:t>	</a:t>
            </a:r>
            <a:r>
              <a:rPr sz="2400" spc="-120" dirty="0">
                <a:latin typeface="Microsoft Sans Serif"/>
                <a:cs typeface="Microsoft Sans Serif"/>
              </a:rPr>
              <a:t>к</a:t>
            </a:r>
            <a:r>
              <a:rPr sz="2400" spc="-15" dirty="0">
                <a:latin typeface="Microsoft Sans Serif"/>
                <a:cs typeface="Microsoft Sans Serif"/>
              </a:rPr>
              <a:t>о</a:t>
            </a:r>
            <a:r>
              <a:rPr sz="2400" spc="-25" dirty="0">
                <a:latin typeface="Microsoft Sans Serif"/>
                <a:cs typeface="Microsoft Sans Serif"/>
              </a:rPr>
              <a:t>мп</a:t>
            </a:r>
            <a:r>
              <a:rPr sz="2400" spc="-15" dirty="0">
                <a:latin typeface="Microsoft Sans Serif"/>
                <a:cs typeface="Microsoft Sans Serif"/>
              </a:rPr>
              <a:t>л</a:t>
            </a:r>
            <a:r>
              <a:rPr sz="2400" spc="-85" dirty="0">
                <a:latin typeface="Microsoft Sans Serif"/>
                <a:cs typeface="Microsoft Sans Serif"/>
              </a:rPr>
              <a:t>е</a:t>
            </a:r>
            <a:r>
              <a:rPr sz="2400" spc="-50" dirty="0">
                <a:latin typeface="Microsoft Sans Serif"/>
                <a:cs typeface="Microsoft Sans Serif"/>
              </a:rPr>
              <a:t>к</a:t>
            </a:r>
            <a:r>
              <a:rPr sz="2400" spc="-5" dirty="0">
                <a:latin typeface="Microsoft Sans Serif"/>
                <a:cs typeface="Microsoft Sans Serif"/>
              </a:rPr>
              <a:t>сн</a:t>
            </a:r>
            <a:r>
              <a:rPr sz="2400" spc="-25" dirty="0">
                <a:latin typeface="Microsoft Sans Serif"/>
                <a:cs typeface="Microsoft Sans Serif"/>
              </a:rPr>
              <a:t>о</a:t>
            </a:r>
            <a:r>
              <a:rPr sz="2400" dirty="0">
                <a:latin typeface="Microsoft Sans Serif"/>
                <a:cs typeface="Microsoft Sans Serif"/>
              </a:rPr>
              <a:t>-</a:t>
            </a:r>
            <a:r>
              <a:rPr sz="2400" spc="-20" dirty="0">
                <a:latin typeface="Microsoft Sans Serif"/>
                <a:cs typeface="Microsoft Sans Serif"/>
              </a:rPr>
              <a:t>т</a:t>
            </a:r>
            <a:r>
              <a:rPr sz="2400" spc="-35" dirty="0">
                <a:latin typeface="Microsoft Sans Serif"/>
                <a:cs typeface="Microsoft Sans Serif"/>
              </a:rPr>
              <a:t>е</a:t>
            </a:r>
            <a:r>
              <a:rPr sz="2400" spc="-40" dirty="0">
                <a:latin typeface="Microsoft Sans Serif"/>
                <a:cs typeface="Microsoft Sans Serif"/>
              </a:rPr>
              <a:t>м</a:t>
            </a:r>
            <a:r>
              <a:rPr sz="2400" spc="-50" dirty="0">
                <a:latin typeface="Microsoft Sans Serif"/>
                <a:cs typeface="Microsoft Sans Serif"/>
              </a:rPr>
              <a:t>а</a:t>
            </a:r>
            <a:r>
              <a:rPr sz="2400" spc="-5" dirty="0">
                <a:latin typeface="Microsoft Sans Serif"/>
                <a:cs typeface="Microsoft Sans Serif"/>
              </a:rPr>
              <a:t>т</a:t>
            </a:r>
            <a:r>
              <a:rPr sz="2400" dirty="0">
                <a:latin typeface="Microsoft Sans Serif"/>
                <a:cs typeface="Microsoft Sans Serif"/>
              </a:rPr>
              <a:t>и</a:t>
            </a:r>
            <a:r>
              <a:rPr sz="2400" spc="-10" dirty="0">
                <a:latin typeface="Microsoft Sans Serif"/>
                <a:cs typeface="Microsoft Sans Serif"/>
              </a:rPr>
              <a:t>че</a:t>
            </a:r>
            <a:r>
              <a:rPr sz="2400" spc="-20" dirty="0">
                <a:latin typeface="Microsoft Sans Serif"/>
                <a:cs typeface="Microsoft Sans Serif"/>
              </a:rPr>
              <a:t>с</a:t>
            </a:r>
            <a:r>
              <a:rPr sz="2400" spc="-120" dirty="0">
                <a:latin typeface="Microsoft Sans Serif"/>
                <a:cs typeface="Microsoft Sans Serif"/>
              </a:rPr>
              <a:t>к</a:t>
            </a:r>
            <a:r>
              <a:rPr sz="2400" spc="-5" dirty="0">
                <a:latin typeface="Microsoft Sans Serif"/>
                <a:cs typeface="Microsoft Sans Serif"/>
              </a:rPr>
              <a:t>ое  </a:t>
            </a:r>
            <a:r>
              <a:rPr sz="2400" spc="-10" dirty="0">
                <a:latin typeface="Microsoft Sans Serif"/>
                <a:cs typeface="Microsoft Sans Serif"/>
              </a:rPr>
              <a:t>планирование</a:t>
            </a:r>
            <a:r>
              <a:rPr sz="2400" spc="10" dirty="0">
                <a:latin typeface="Microsoft Sans Serif"/>
                <a:cs typeface="Microsoft Sans Serif"/>
              </a:rPr>
              <a:t> </a:t>
            </a:r>
            <a:r>
              <a:rPr sz="2400" spc="-25" dirty="0">
                <a:latin typeface="Microsoft Sans Serif"/>
                <a:cs typeface="Microsoft Sans Serif"/>
              </a:rPr>
              <a:t>образовательной</a:t>
            </a:r>
            <a:r>
              <a:rPr sz="2400" spc="4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деятельности;</a:t>
            </a:r>
            <a:endParaRPr sz="2400" dirty="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5940" y="5376164"/>
            <a:ext cx="753110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6385" marR="5080" indent="-274320">
              <a:lnSpc>
                <a:spcPct val="100000"/>
              </a:lnSpc>
              <a:spcBef>
                <a:spcPts val="100"/>
              </a:spcBef>
              <a:tabLst>
                <a:tab pos="286385" algn="l"/>
                <a:tab pos="2940685" algn="l"/>
                <a:tab pos="5563870" algn="l"/>
              </a:tabLst>
            </a:pPr>
            <a:r>
              <a:rPr sz="1650" spc="10" dirty="0">
                <a:solidFill>
                  <a:srgbClr val="FD8537"/>
                </a:solidFill>
                <a:latin typeface="Microsoft Sans Serif"/>
                <a:cs typeface="Microsoft Sans Serif"/>
              </a:rPr>
              <a:t>-	</a:t>
            </a:r>
            <a:r>
              <a:rPr sz="2400" spc="-5" dirty="0">
                <a:latin typeface="Microsoft Sans Serif"/>
                <a:cs typeface="Microsoft Sans Serif"/>
              </a:rPr>
              <a:t>о</a:t>
            </a:r>
            <a:r>
              <a:rPr sz="2400" spc="20" dirty="0">
                <a:latin typeface="Microsoft Sans Serif"/>
                <a:cs typeface="Microsoft Sans Serif"/>
              </a:rPr>
              <a:t>с</a:t>
            </a:r>
            <a:r>
              <a:rPr sz="2400" spc="-10" dirty="0">
                <a:latin typeface="Microsoft Sans Serif"/>
                <a:cs typeface="Microsoft Sans Serif"/>
              </a:rPr>
              <a:t>о</a:t>
            </a:r>
            <a:r>
              <a:rPr sz="2400" spc="-25" dirty="0">
                <a:latin typeface="Microsoft Sans Serif"/>
                <a:cs typeface="Microsoft Sans Serif"/>
              </a:rPr>
              <a:t>б</a:t>
            </a:r>
            <a:r>
              <a:rPr sz="2400" spc="-10" dirty="0">
                <a:latin typeface="Microsoft Sans Serif"/>
                <a:cs typeface="Microsoft Sans Serif"/>
              </a:rPr>
              <a:t>е</a:t>
            </a:r>
            <a:r>
              <a:rPr sz="2400" dirty="0">
                <a:latin typeface="Microsoft Sans Serif"/>
                <a:cs typeface="Microsoft Sans Serif"/>
              </a:rPr>
              <a:t>н</a:t>
            </a:r>
            <a:r>
              <a:rPr sz="2400" spc="-10" dirty="0">
                <a:latin typeface="Microsoft Sans Serif"/>
                <a:cs typeface="Microsoft Sans Serif"/>
              </a:rPr>
              <a:t>но</a:t>
            </a:r>
            <a:r>
              <a:rPr sz="2400" dirty="0">
                <a:latin typeface="Microsoft Sans Serif"/>
                <a:cs typeface="Microsoft Sans Serif"/>
              </a:rPr>
              <a:t>с</a:t>
            </a:r>
            <a:r>
              <a:rPr sz="2400" spc="-5" dirty="0">
                <a:latin typeface="Microsoft Sans Serif"/>
                <a:cs typeface="Microsoft Sans Serif"/>
              </a:rPr>
              <a:t>ти</a:t>
            </a:r>
            <a:r>
              <a:rPr sz="2400" dirty="0">
                <a:latin typeface="Microsoft Sans Serif"/>
                <a:cs typeface="Microsoft Sans Serif"/>
              </a:rPr>
              <a:t>	</a:t>
            </a:r>
            <a:r>
              <a:rPr sz="2400" spc="-25" dirty="0">
                <a:latin typeface="Microsoft Sans Serif"/>
                <a:cs typeface="Microsoft Sans Serif"/>
              </a:rPr>
              <a:t>ор</a:t>
            </a:r>
            <a:r>
              <a:rPr sz="2400" spc="-70" dirty="0">
                <a:latin typeface="Microsoft Sans Serif"/>
                <a:cs typeface="Microsoft Sans Serif"/>
              </a:rPr>
              <a:t>г</a:t>
            </a:r>
            <a:r>
              <a:rPr sz="2400" spc="-10" dirty="0">
                <a:latin typeface="Microsoft Sans Serif"/>
                <a:cs typeface="Microsoft Sans Serif"/>
              </a:rPr>
              <a:t>а</a:t>
            </a:r>
            <a:r>
              <a:rPr sz="2400" spc="-15" dirty="0">
                <a:latin typeface="Microsoft Sans Serif"/>
                <a:cs typeface="Microsoft Sans Serif"/>
              </a:rPr>
              <a:t>н</a:t>
            </a:r>
            <a:r>
              <a:rPr sz="2400" spc="-55" dirty="0">
                <a:latin typeface="Microsoft Sans Serif"/>
                <a:cs typeface="Microsoft Sans Serif"/>
              </a:rPr>
              <a:t>и</a:t>
            </a:r>
            <a:r>
              <a:rPr sz="2400" spc="-45" dirty="0">
                <a:latin typeface="Microsoft Sans Serif"/>
                <a:cs typeface="Microsoft Sans Serif"/>
              </a:rPr>
              <a:t>з</a:t>
            </a:r>
            <a:r>
              <a:rPr sz="2400" spc="-10" dirty="0">
                <a:latin typeface="Microsoft Sans Serif"/>
                <a:cs typeface="Microsoft Sans Serif"/>
              </a:rPr>
              <a:t>ац</a:t>
            </a:r>
            <a:r>
              <a:rPr sz="2400" spc="-15" dirty="0">
                <a:latin typeface="Microsoft Sans Serif"/>
                <a:cs typeface="Microsoft Sans Serif"/>
              </a:rPr>
              <a:t>и</a:t>
            </a:r>
            <a:r>
              <a:rPr sz="2400" spc="-5" dirty="0">
                <a:latin typeface="Microsoft Sans Serif"/>
                <a:cs typeface="Microsoft Sans Serif"/>
              </a:rPr>
              <a:t>и</a:t>
            </a:r>
            <a:r>
              <a:rPr sz="2400" dirty="0">
                <a:latin typeface="Microsoft Sans Serif"/>
                <a:cs typeface="Microsoft Sans Serif"/>
              </a:rPr>
              <a:t>	</a:t>
            </a:r>
            <a:r>
              <a:rPr sz="2400" spc="-5" dirty="0">
                <a:latin typeface="Microsoft Sans Serif"/>
                <a:cs typeface="Microsoft Sans Serif"/>
              </a:rPr>
              <a:t>р</a:t>
            </a:r>
            <a:r>
              <a:rPr sz="2400" spc="-25" dirty="0">
                <a:latin typeface="Microsoft Sans Serif"/>
                <a:cs typeface="Microsoft Sans Serif"/>
              </a:rPr>
              <a:t>а</a:t>
            </a:r>
            <a:r>
              <a:rPr sz="2400" spc="-40" dirty="0">
                <a:latin typeface="Microsoft Sans Serif"/>
                <a:cs typeface="Microsoft Sans Serif"/>
              </a:rPr>
              <a:t>зв</a:t>
            </a:r>
            <a:r>
              <a:rPr sz="2400" spc="-30" dirty="0">
                <a:latin typeface="Microsoft Sans Serif"/>
                <a:cs typeface="Microsoft Sans Serif"/>
              </a:rPr>
              <a:t>и</a:t>
            </a:r>
            <a:r>
              <a:rPr sz="2400" spc="-25" dirty="0">
                <a:latin typeface="Microsoft Sans Serif"/>
                <a:cs typeface="Microsoft Sans Serif"/>
              </a:rPr>
              <a:t>в</a:t>
            </a:r>
            <a:r>
              <a:rPr sz="2400" dirty="0">
                <a:latin typeface="Microsoft Sans Serif"/>
                <a:cs typeface="Microsoft Sans Serif"/>
              </a:rPr>
              <a:t>аю</a:t>
            </a:r>
            <a:r>
              <a:rPr sz="2400" spc="-10" dirty="0">
                <a:latin typeface="Microsoft Sans Serif"/>
                <a:cs typeface="Microsoft Sans Serif"/>
              </a:rPr>
              <a:t>щей  </a:t>
            </a:r>
            <a:r>
              <a:rPr sz="2400" spc="-20" dirty="0">
                <a:latin typeface="Microsoft Sans Serif"/>
                <a:cs typeface="Microsoft Sans Serif"/>
              </a:rPr>
              <a:t>предметно-пространственной</a:t>
            </a:r>
            <a:r>
              <a:rPr sz="2400" spc="7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среды.</a:t>
            </a:r>
            <a:endParaRPr sz="2400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5800" y="798703"/>
            <a:ext cx="6400291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5" dirty="0">
                <a:latin typeface="Arial"/>
                <a:cs typeface="Arial"/>
              </a:rPr>
              <a:t>КОНТАКТНАЯ</a:t>
            </a:r>
            <a:r>
              <a:rPr sz="1800" spc="150" dirty="0">
                <a:latin typeface="Arial"/>
                <a:cs typeface="Arial"/>
              </a:rPr>
              <a:t> </a:t>
            </a:r>
            <a:r>
              <a:rPr sz="1800" spc="15" dirty="0">
                <a:latin typeface="Arial"/>
                <a:cs typeface="Arial"/>
              </a:rPr>
              <a:t>ИНФОРМАЦИЯ: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550034"/>
            <a:ext cx="6779895" cy="3136756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7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b="1" spc="-10" dirty="0">
                <a:latin typeface="Bodoni MT Black" panose="02070A03080606020203" pitchFamily="18" charset="0"/>
                <a:cs typeface="Arial"/>
              </a:rPr>
              <a:t>Юридический </a:t>
            </a:r>
            <a:r>
              <a:rPr sz="2400" b="1" dirty="0">
                <a:latin typeface="Bodoni MT Black" panose="02070A03080606020203" pitchFamily="18" charset="0"/>
                <a:cs typeface="Arial"/>
              </a:rPr>
              <a:t>и</a:t>
            </a:r>
            <a:r>
              <a:rPr sz="2400" b="1" spc="-10" dirty="0">
                <a:latin typeface="Bodoni MT Black" panose="02070A03080606020203" pitchFamily="18" charset="0"/>
                <a:cs typeface="Arial"/>
              </a:rPr>
              <a:t> </a:t>
            </a:r>
            <a:r>
              <a:rPr sz="2400" b="1" spc="-20" dirty="0">
                <a:latin typeface="Bodoni MT Black" panose="02070A03080606020203" pitchFamily="18" charset="0"/>
                <a:cs typeface="Arial"/>
              </a:rPr>
              <a:t>почтовый</a:t>
            </a:r>
            <a:r>
              <a:rPr sz="2400" b="1" spc="15" dirty="0">
                <a:latin typeface="Bodoni MT Black" panose="02070A03080606020203" pitchFamily="18" charset="0"/>
                <a:cs typeface="Arial"/>
              </a:rPr>
              <a:t> </a:t>
            </a:r>
            <a:r>
              <a:rPr sz="2400" b="1" spc="-15" dirty="0">
                <a:latin typeface="Bodoni MT Black" panose="02070A03080606020203" pitchFamily="18" charset="0"/>
                <a:cs typeface="Arial"/>
              </a:rPr>
              <a:t>адрес:</a:t>
            </a:r>
            <a:endParaRPr sz="2400" dirty="0">
              <a:latin typeface="Bodoni MT Black" panose="02070A03080606020203" pitchFamily="18" charset="0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400" spc="-5" dirty="0" smtClean="0">
                <a:latin typeface="Bodoni MT Black" panose="02070A03080606020203" pitchFamily="18" charset="0"/>
                <a:cs typeface="Microsoft Sans Serif"/>
              </a:rPr>
              <a:t>4200</a:t>
            </a:r>
            <a:r>
              <a:rPr lang="ru-RU" sz="2400" spc="-5" dirty="0" smtClean="0">
                <a:latin typeface="Microsoft Sans Serif"/>
                <a:cs typeface="Microsoft Sans Serif"/>
              </a:rPr>
              <a:t>57</a:t>
            </a:r>
            <a:r>
              <a:rPr sz="2400" spc="35" dirty="0" smtClean="0">
                <a:latin typeface="Bodoni MT Black" panose="02070A03080606020203" pitchFamily="18" charset="0"/>
                <a:cs typeface="Microsoft Sans Serif"/>
              </a:rPr>
              <a:t> </a:t>
            </a:r>
            <a:r>
              <a:rPr sz="2400" spc="-35" dirty="0">
                <a:latin typeface="Bodoni MT Black" panose="02070A03080606020203" pitchFamily="18" charset="0"/>
                <a:cs typeface="Microsoft Sans Serif"/>
              </a:rPr>
              <a:t>Республика</a:t>
            </a:r>
            <a:r>
              <a:rPr sz="2400" spc="30" dirty="0">
                <a:latin typeface="Bodoni MT Black" panose="02070A03080606020203" pitchFamily="18" charset="0"/>
                <a:cs typeface="Microsoft Sans Serif"/>
              </a:rPr>
              <a:t> </a:t>
            </a:r>
            <a:r>
              <a:rPr sz="2400" spc="-30" dirty="0">
                <a:latin typeface="Bodoni MT Black" panose="02070A03080606020203" pitchFamily="18" charset="0"/>
                <a:cs typeface="Microsoft Sans Serif"/>
              </a:rPr>
              <a:t>Татарстан</a:t>
            </a:r>
            <a:endParaRPr sz="2400" dirty="0">
              <a:latin typeface="Bodoni MT Black" panose="02070A03080606020203" pitchFamily="18" charset="0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400" spc="-170" dirty="0">
                <a:latin typeface="Bodoni MT Black" panose="02070A03080606020203" pitchFamily="18" charset="0"/>
                <a:cs typeface="Microsoft Sans Serif"/>
              </a:rPr>
              <a:t>г.</a:t>
            </a:r>
            <a:r>
              <a:rPr sz="2400" spc="15" dirty="0">
                <a:latin typeface="Bodoni MT Black" panose="02070A03080606020203" pitchFamily="18" charset="0"/>
                <a:cs typeface="Microsoft Sans Serif"/>
              </a:rPr>
              <a:t> </a:t>
            </a:r>
            <a:r>
              <a:rPr sz="2400" spc="-55" dirty="0">
                <a:latin typeface="Bodoni MT Black" panose="02070A03080606020203" pitchFamily="18" charset="0"/>
                <a:cs typeface="Microsoft Sans Serif"/>
              </a:rPr>
              <a:t>Казань,</a:t>
            </a:r>
            <a:r>
              <a:rPr sz="2400" spc="15" dirty="0">
                <a:latin typeface="Bodoni MT Black" panose="02070A03080606020203" pitchFamily="18" charset="0"/>
                <a:cs typeface="Microsoft Sans Serif"/>
              </a:rPr>
              <a:t> </a:t>
            </a:r>
            <a:r>
              <a:rPr sz="2400" spc="-10" dirty="0">
                <a:latin typeface="Bodoni MT Black" panose="02070A03080606020203" pitchFamily="18" charset="0"/>
                <a:cs typeface="Microsoft Sans Serif"/>
              </a:rPr>
              <a:t>ул.</a:t>
            </a:r>
            <a:r>
              <a:rPr sz="2400" spc="15" dirty="0">
                <a:latin typeface="Bodoni MT Black" panose="02070A03080606020203" pitchFamily="18" charset="0"/>
                <a:cs typeface="Microsoft Sans Serif"/>
              </a:rPr>
              <a:t> </a:t>
            </a:r>
            <a:r>
              <a:rPr lang="ru-RU" sz="2400" dirty="0" smtClean="0">
                <a:latin typeface="Microsoft Sans Serif"/>
                <a:cs typeface="Microsoft Sans Serif"/>
              </a:rPr>
              <a:t>Гагарина</a:t>
            </a:r>
            <a:r>
              <a:rPr sz="2400" spc="-15" dirty="0" smtClean="0">
                <a:latin typeface="Bodoni MT Black" panose="02070A03080606020203" pitchFamily="18" charset="0"/>
                <a:cs typeface="Microsoft Sans Serif"/>
              </a:rPr>
              <a:t>,</a:t>
            </a:r>
            <a:r>
              <a:rPr sz="2400" spc="35" dirty="0" smtClean="0">
                <a:latin typeface="Bodoni MT Black" panose="02070A03080606020203" pitchFamily="18" charset="0"/>
                <a:cs typeface="Microsoft Sans Serif"/>
              </a:rPr>
              <a:t> </a:t>
            </a:r>
            <a:r>
              <a:rPr sz="2400" dirty="0">
                <a:latin typeface="Bodoni MT Black" panose="02070A03080606020203" pitchFamily="18" charset="0"/>
                <a:cs typeface="Microsoft Sans Serif"/>
              </a:rPr>
              <a:t>д.</a:t>
            </a:r>
            <a:r>
              <a:rPr sz="2400" spc="15" dirty="0">
                <a:latin typeface="Bodoni MT Black" panose="02070A03080606020203" pitchFamily="18" charset="0"/>
                <a:cs typeface="Microsoft Sans Serif"/>
              </a:rPr>
              <a:t> </a:t>
            </a:r>
            <a:r>
              <a:rPr lang="ru-RU" sz="2400" spc="-5" dirty="0" smtClean="0">
                <a:latin typeface="Microsoft Sans Serif"/>
                <a:cs typeface="Microsoft Sans Serif"/>
              </a:rPr>
              <a:t>65</a:t>
            </a:r>
            <a:r>
              <a:rPr sz="2400" spc="-5" dirty="0" smtClean="0">
                <a:latin typeface="Bodoni MT Black" panose="02070A03080606020203" pitchFamily="18" charset="0"/>
                <a:cs typeface="Microsoft Sans Serif"/>
              </a:rPr>
              <a:t>А</a:t>
            </a:r>
            <a:endParaRPr sz="2400" dirty="0">
              <a:latin typeface="Bodoni MT Black" panose="02070A03080606020203" pitchFamily="18" charset="0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400" spc="-25" dirty="0">
                <a:latin typeface="Bodoni MT Black" panose="02070A03080606020203" pitchFamily="18" charset="0"/>
                <a:cs typeface="Microsoft Sans Serif"/>
              </a:rPr>
              <a:t>Телефоны:</a:t>
            </a:r>
            <a:r>
              <a:rPr sz="2400" spc="15" dirty="0">
                <a:latin typeface="Bodoni MT Black" panose="02070A03080606020203" pitchFamily="18" charset="0"/>
                <a:cs typeface="Microsoft Sans Serif"/>
              </a:rPr>
              <a:t> </a:t>
            </a:r>
            <a:r>
              <a:rPr sz="2400" spc="-5" dirty="0">
                <a:latin typeface="Bodoni MT Black" panose="02070A03080606020203" pitchFamily="18" charset="0"/>
                <a:cs typeface="Microsoft Sans Serif"/>
              </a:rPr>
              <a:t>8</a:t>
            </a:r>
            <a:r>
              <a:rPr sz="2400" spc="20" dirty="0">
                <a:latin typeface="Bodoni MT Black" panose="02070A03080606020203" pitchFamily="18" charset="0"/>
                <a:cs typeface="Microsoft Sans Serif"/>
              </a:rPr>
              <a:t> </a:t>
            </a:r>
            <a:r>
              <a:rPr sz="2400" spc="-5" dirty="0">
                <a:latin typeface="Bodoni MT Black" panose="02070A03080606020203" pitchFamily="18" charset="0"/>
                <a:cs typeface="Microsoft Sans Serif"/>
              </a:rPr>
              <a:t>(843)</a:t>
            </a:r>
            <a:r>
              <a:rPr sz="2400" spc="30" dirty="0">
                <a:latin typeface="Bodoni MT Black" panose="02070A03080606020203" pitchFamily="18" charset="0"/>
                <a:cs typeface="Microsoft Sans Serif"/>
              </a:rPr>
              <a:t> </a:t>
            </a:r>
            <a:r>
              <a:rPr sz="2400" spc="-5" dirty="0" smtClean="0">
                <a:latin typeface="Bodoni MT Black" panose="02070A03080606020203" pitchFamily="18" charset="0"/>
                <a:cs typeface="Microsoft Sans Serif"/>
              </a:rPr>
              <a:t>5</a:t>
            </a:r>
            <a:r>
              <a:rPr lang="ru-RU" sz="2400" spc="-5" dirty="0" smtClean="0">
                <a:latin typeface="Microsoft Sans Serif"/>
                <a:cs typeface="Microsoft Sans Serif"/>
              </a:rPr>
              <a:t>22</a:t>
            </a:r>
            <a:r>
              <a:rPr sz="2400" spc="-5" dirty="0" smtClean="0">
                <a:latin typeface="Bodoni MT Black" panose="02070A03080606020203" pitchFamily="18" charset="0"/>
                <a:cs typeface="Microsoft Sans Serif"/>
              </a:rPr>
              <a:t>-</a:t>
            </a:r>
            <a:r>
              <a:rPr lang="ru-RU" sz="2400" spc="-5" dirty="0" smtClean="0">
                <a:latin typeface="Microsoft Sans Serif"/>
                <a:cs typeface="Microsoft Sans Serif"/>
              </a:rPr>
              <a:t>94-94</a:t>
            </a:r>
            <a:endParaRPr lang="ru-RU" sz="2400" spc="4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400" b="1" spc="-10" dirty="0" err="1" smtClean="0">
                <a:latin typeface="Bodoni MT Black" panose="02070A03080606020203" pitchFamily="18" charset="0"/>
                <a:cs typeface="Arial"/>
              </a:rPr>
              <a:t>Информационный</a:t>
            </a:r>
            <a:r>
              <a:rPr sz="2400" b="1" spc="-40" dirty="0" smtClean="0">
                <a:latin typeface="Bodoni MT Black" panose="02070A03080606020203" pitchFamily="18" charset="0"/>
                <a:cs typeface="Arial"/>
              </a:rPr>
              <a:t> </a:t>
            </a:r>
            <a:r>
              <a:rPr sz="2400" b="1" dirty="0">
                <a:latin typeface="Bodoni MT Black" panose="02070A03080606020203" pitchFamily="18" charset="0"/>
                <a:cs typeface="Arial"/>
              </a:rPr>
              <a:t>сайт</a:t>
            </a:r>
            <a:r>
              <a:rPr sz="2400" b="1" spc="-10" dirty="0">
                <a:latin typeface="Bodoni MT Black" panose="02070A03080606020203" pitchFamily="18" charset="0"/>
                <a:cs typeface="Arial"/>
              </a:rPr>
              <a:t> </a:t>
            </a:r>
            <a:r>
              <a:rPr sz="2400" b="1" spc="-35" dirty="0">
                <a:latin typeface="Bodoni MT Black" panose="02070A03080606020203" pitchFamily="18" charset="0"/>
                <a:cs typeface="Arial"/>
              </a:rPr>
              <a:t>ДОУ:</a:t>
            </a:r>
            <a:endParaRPr sz="2400" dirty="0">
              <a:latin typeface="Bodoni MT Black" panose="02070A03080606020203" pitchFamily="18" charset="0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lang="en-US" sz="2400" dirty="0" smtClean="0">
                <a:latin typeface="Bodoni MT Black" panose="02070A03080606020203" pitchFamily="18" charset="0"/>
                <a:cs typeface="Microsoft Sans Serif"/>
                <a:hlinkClick r:id="rId2"/>
              </a:rPr>
              <a:t>https://edu.tatar.ru/nsav/dou292</a:t>
            </a:r>
            <a:endParaRPr sz="2400" dirty="0">
              <a:latin typeface="Bodoni MT Black" panose="02070A03080606020203" pitchFamily="18" charset="0"/>
              <a:cs typeface="Microsoft Sans Serif"/>
            </a:endParaRPr>
          </a:p>
          <a:p>
            <a:pPr marL="287020" indent="-274320">
              <a:lnSpc>
                <a:spcPct val="100000"/>
              </a:lnSpc>
              <a:spcBef>
                <a:spcPts val="605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b="1" dirty="0" smtClean="0">
                <a:latin typeface="Bodoni MT Black" panose="02070A03080606020203" pitchFamily="18" charset="0"/>
                <a:cs typeface="Arial"/>
              </a:rPr>
              <a:t>E-mail:</a:t>
            </a:r>
            <a:r>
              <a:rPr lang="en-US" dirty="0">
                <a:latin typeface="Bodoni MT Black" panose="02070A03080606020203" pitchFamily="18" charset="0"/>
              </a:rPr>
              <a:t>madou.292@tatar.ru</a:t>
            </a:r>
            <a:endParaRPr sz="2400" dirty="0">
              <a:latin typeface="Bodoni MT Black" panose="02070A03080606020203" pitchFamily="18" charset="0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322691" y="5870244"/>
            <a:ext cx="22352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22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Ц</a:t>
            </a:r>
            <a:r>
              <a:rPr dirty="0"/>
              <a:t>ЕЛЬ</a:t>
            </a:r>
            <a:r>
              <a:rPr spc="190" dirty="0"/>
              <a:t> </a:t>
            </a:r>
            <a:r>
              <a:rPr spc="-45" dirty="0"/>
              <a:t>ОБРАЗОВАТЕЛЬНОЙ</a:t>
            </a:r>
            <a:r>
              <a:rPr spc="80" dirty="0"/>
              <a:t> </a:t>
            </a:r>
            <a:r>
              <a:rPr sz="2550" dirty="0">
                <a:latin typeface="Georgia"/>
                <a:cs typeface="Georgia"/>
              </a:rPr>
              <a:t>ПРОГРАММЫ</a:t>
            </a:r>
            <a:r>
              <a:rPr sz="3200" dirty="0">
                <a:latin typeface="Georgia"/>
                <a:cs typeface="Georgia"/>
              </a:rPr>
              <a:t>:</a:t>
            </a:r>
            <a:endParaRPr sz="3200">
              <a:latin typeface="Georgia"/>
              <a:cs typeface="Georg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372982" y="5870244"/>
            <a:ext cx="125095" cy="4571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endParaRPr lang="ru-RU" sz="1400" b="1" dirty="0">
              <a:solidFill>
                <a:srgbClr val="FFFFFF"/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endParaRPr sz="14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463922" y="1944115"/>
            <a:ext cx="38931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28725" algn="l"/>
                <a:tab pos="3013075" algn="l"/>
              </a:tabLst>
            </a:pPr>
            <a:r>
              <a:rPr sz="1800" spc="-5" dirty="0">
                <a:latin typeface="Microsoft Sans Serif"/>
                <a:cs typeface="Microsoft Sans Serif"/>
              </a:rPr>
              <a:t>С</a:t>
            </a:r>
            <a:r>
              <a:rPr sz="1800" spc="-30" dirty="0">
                <a:latin typeface="Microsoft Sans Serif"/>
                <a:cs typeface="Microsoft Sans Serif"/>
              </a:rPr>
              <a:t>о</a:t>
            </a:r>
            <a:r>
              <a:rPr sz="1800" spc="-110" dirty="0">
                <a:latin typeface="Microsoft Sans Serif"/>
                <a:cs typeface="Microsoft Sans Serif"/>
              </a:rPr>
              <a:t>з</a:t>
            </a:r>
            <a:r>
              <a:rPr sz="1800" dirty="0">
                <a:latin typeface="Microsoft Sans Serif"/>
                <a:cs typeface="Microsoft Sans Serif"/>
              </a:rPr>
              <a:t>д</a:t>
            </a:r>
            <a:r>
              <a:rPr sz="1800" spc="-10" dirty="0">
                <a:latin typeface="Microsoft Sans Serif"/>
                <a:cs typeface="Microsoft Sans Serif"/>
              </a:rPr>
              <a:t>ани</a:t>
            </a:r>
            <a:r>
              <a:rPr sz="1800" spc="-5" dirty="0">
                <a:latin typeface="Microsoft Sans Serif"/>
                <a:cs typeface="Microsoft Sans Serif"/>
              </a:rPr>
              <a:t>е</a:t>
            </a:r>
            <a:r>
              <a:rPr sz="1800" dirty="0">
                <a:latin typeface="Microsoft Sans Serif"/>
                <a:cs typeface="Microsoft Sans Serif"/>
              </a:rPr>
              <a:t>	</a:t>
            </a:r>
            <a:r>
              <a:rPr sz="1800" spc="-90" dirty="0">
                <a:latin typeface="Microsoft Sans Serif"/>
                <a:cs typeface="Microsoft Sans Serif"/>
              </a:rPr>
              <a:t>б</a:t>
            </a:r>
            <a:r>
              <a:rPr sz="1800" spc="5" dirty="0">
                <a:latin typeface="Microsoft Sans Serif"/>
                <a:cs typeface="Microsoft Sans Serif"/>
              </a:rPr>
              <a:t>л</a:t>
            </a:r>
            <a:r>
              <a:rPr sz="1800" dirty="0">
                <a:latin typeface="Microsoft Sans Serif"/>
                <a:cs typeface="Microsoft Sans Serif"/>
              </a:rPr>
              <a:t>а</a:t>
            </a:r>
            <a:r>
              <a:rPr sz="1800" spc="-70" dirty="0">
                <a:latin typeface="Microsoft Sans Serif"/>
                <a:cs typeface="Microsoft Sans Serif"/>
              </a:rPr>
              <a:t>г</a:t>
            </a:r>
            <a:r>
              <a:rPr sz="1800" spc="-15" dirty="0">
                <a:latin typeface="Microsoft Sans Serif"/>
                <a:cs typeface="Microsoft Sans Serif"/>
              </a:rPr>
              <a:t>оп</a:t>
            </a:r>
            <a:r>
              <a:rPr sz="1800" spc="-20" dirty="0">
                <a:latin typeface="Microsoft Sans Serif"/>
                <a:cs typeface="Microsoft Sans Serif"/>
              </a:rPr>
              <a:t>р</a:t>
            </a:r>
            <a:r>
              <a:rPr sz="1800" spc="-5" dirty="0">
                <a:latin typeface="Microsoft Sans Serif"/>
                <a:cs typeface="Microsoft Sans Serif"/>
              </a:rPr>
              <a:t>ия</a:t>
            </a:r>
            <a:r>
              <a:rPr sz="1800" dirty="0">
                <a:latin typeface="Microsoft Sans Serif"/>
                <a:cs typeface="Microsoft Sans Serif"/>
              </a:rPr>
              <a:t>т</a:t>
            </a:r>
            <a:r>
              <a:rPr sz="1800" spc="-10" dirty="0">
                <a:latin typeface="Microsoft Sans Serif"/>
                <a:cs typeface="Microsoft Sans Serif"/>
              </a:rPr>
              <a:t>н</a:t>
            </a:r>
            <a:r>
              <a:rPr sz="1800" spc="10" dirty="0">
                <a:latin typeface="Microsoft Sans Serif"/>
                <a:cs typeface="Microsoft Sans Serif"/>
              </a:rPr>
              <a:t>ы</a:t>
            </a:r>
            <a:r>
              <a:rPr sz="1800" dirty="0">
                <a:latin typeface="Microsoft Sans Serif"/>
                <a:cs typeface="Microsoft Sans Serif"/>
              </a:rPr>
              <a:t>х	</a:t>
            </a:r>
            <a:r>
              <a:rPr sz="1800" spc="-40" dirty="0">
                <a:latin typeface="Microsoft Sans Serif"/>
                <a:cs typeface="Microsoft Sans Serif"/>
              </a:rPr>
              <a:t>у</a:t>
            </a:r>
            <a:r>
              <a:rPr sz="1800" spc="10" dirty="0">
                <a:latin typeface="Microsoft Sans Serif"/>
                <a:cs typeface="Microsoft Sans Serif"/>
              </a:rPr>
              <a:t>с</a:t>
            </a:r>
            <a:r>
              <a:rPr sz="1800" spc="40" dirty="0">
                <a:latin typeface="Microsoft Sans Serif"/>
                <a:cs typeface="Microsoft Sans Serif"/>
              </a:rPr>
              <a:t>л</a:t>
            </a:r>
            <a:r>
              <a:rPr sz="1800" spc="-5" dirty="0">
                <a:latin typeface="Microsoft Sans Serif"/>
                <a:cs typeface="Microsoft Sans Serif"/>
              </a:rPr>
              <a:t>ов</a:t>
            </a:r>
            <a:r>
              <a:rPr sz="1800" spc="5" dirty="0">
                <a:latin typeface="Microsoft Sans Serif"/>
                <a:cs typeface="Microsoft Sans Serif"/>
              </a:rPr>
              <a:t>и</a:t>
            </a:r>
            <a:r>
              <a:rPr sz="1800" spc="-5" dirty="0">
                <a:latin typeface="Microsoft Sans Serif"/>
                <a:cs typeface="Microsoft Sans Serif"/>
              </a:rPr>
              <a:t>й</a:t>
            </a:r>
            <a:endParaRPr sz="1800" dirty="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012819" y="2218435"/>
            <a:ext cx="4184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0" dirty="0">
                <a:latin typeface="Microsoft Sans Serif"/>
                <a:cs typeface="Microsoft Sans Serif"/>
              </a:rPr>
              <a:t>для</a:t>
            </a:r>
            <a:endParaRPr sz="180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991227" y="2218435"/>
            <a:ext cx="14986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latin typeface="Microsoft Sans Serif"/>
                <a:cs typeface="Microsoft Sans Serif"/>
              </a:rPr>
              <a:t>полноценного</a:t>
            </a:r>
            <a:endParaRPr sz="18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012819" y="2492755"/>
            <a:ext cx="29406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546860" algn="l"/>
              </a:tabLst>
            </a:pPr>
            <a:r>
              <a:rPr sz="1800" spc="-5" dirty="0">
                <a:latin typeface="Microsoft Sans Serif"/>
                <a:cs typeface="Microsoft Sans Serif"/>
              </a:rPr>
              <a:t>р</a:t>
            </a:r>
            <a:r>
              <a:rPr sz="1800" spc="-35" dirty="0">
                <a:latin typeface="Microsoft Sans Serif"/>
                <a:cs typeface="Microsoft Sans Serif"/>
              </a:rPr>
              <a:t>е</a:t>
            </a:r>
            <a:r>
              <a:rPr sz="1800" spc="-30" dirty="0">
                <a:latin typeface="Microsoft Sans Serif"/>
                <a:cs typeface="Microsoft Sans Serif"/>
              </a:rPr>
              <a:t>б</a:t>
            </a:r>
            <a:r>
              <a:rPr sz="1800" spc="-50" dirty="0">
                <a:latin typeface="Microsoft Sans Serif"/>
                <a:cs typeface="Microsoft Sans Serif"/>
              </a:rPr>
              <a:t>ен</a:t>
            </a:r>
            <a:r>
              <a:rPr sz="1800" spc="-20" dirty="0">
                <a:latin typeface="Microsoft Sans Serif"/>
                <a:cs typeface="Microsoft Sans Serif"/>
              </a:rPr>
              <a:t>к</a:t>
            </a:r>
            <a:r>
              <a:rPr sz="1800" spc="-30" dirty="0">
                <a:latin typeface="Microsoft Sans Serif"/>
                <a:cs typeface="Microsoft Sans Serif"/>
              </a:rPr>
              <a:t>ом</a:t>
            </a:r>
            <a:r>
              <a:rPr sz="1800" dirty="0">
                <a:latin typeface="Microsoft Sans Serif"/>
                <a:cs typeface="Microsoft Sans Serif"/>
              </a:rPr>
              <a:t>	д</a:t>
            </a:r>
            <a:r>
              <a:rPr sz="1800" spc="-5" dirty="0">
                <a:latin typeface="Microsoft Sans Serif"/>
                <a:cs typeface="Microsoft Sans Serif"/>
              </a:rPr>
              <a:t>о</a:t>
            </a:r>
            <a:r>
              <a:rPr sz="1800" spc="-10" dirty="0">
                <a:latin typeface="Microsoft Sans Serif"/>
                <a:cs typeface="Microsoft Sans Serif"/>
              </a:rPr>
              <a:t>ш</a:t>
            </a:r>
            <a:r>
              <a:rPr sz="1800" spc="-90" dirty="0">
                <a:latin typeface="Microsoft Sans Serif"/>
                <a:cs typeface="Microsoft Sans Serif"/>
              </a:rPr>
              <a:t>к</a:t>
            </a:r>
            <a:r>
              <a:rPr sz="1800" spc="-45" dirty="0">
                <a:latin typeface="Microsoft Sans Serif"/>
                <a:cs typeface="Microsoft Sans Serif"/>
              </a:rPr>
              <a:t>о</a:t>
            </a:r>
            <a:r>
              <a:rPr sz="1800" spc="20" dirty="0">
                <a:latin typeface="Microsoft Sans Serif"/>
                <a:cs typeface="Microsoft Sans Serif"/>
              </a:rPr>
              <a:t>л</a:t>
            </a:r>
            <a:r>
              <a:rPr sz="1800" spc="-15" dirty="0">
                <a:latin typeface="Microsoft Sans Serif"/>
                <a:cs typeface="Microsoft Sans Serif"/>
              </a:rPr>
              <a:t>ьно</a:t>
            </a:r>
            <a:r>
              <a:rPr sz="1800" spc="-50" dirty="0">
                <a:latin typeface="Microsoft Sans Serif"/>
                <a:cs typeface="Microsoft Sans Serif"/>
              </a:rPr>
              <a:t>г</a:t>
            </a:r>
            <a:r>
              <a:rPr sz="1800" dirty="0">
                <a:latin typeface="Microsoft Sans Serif"/>
                <a:cs typeface="Microsoft Sans Serif"/>
              </a:rPr>
              <a:t>о</a:t>
            </a:r>
            <a:endParaRPr sz="180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050405" y="2218435"/>
            <a:ext cx="13049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715" algn="r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latin typeface="Microsoft Sans Serif"/>
                <a:cs typeface="Microsoft Sans Serif"/>
              </a:rPr>
              <a:t>проживания</a:t>
            </a:r>
            <a:endParaRPr sz="1800">
              <a:latin typeface="Microsoft Sans Serif"/>
              <a:cs typeface="Microsoft Sans Serif"/>
            </a:endParaRPr>
          </a:p>
          <a:p>
            <a:pPr marR="5080" algn="r">
              <a:lnSpc>
                <a:spcPct val="100000"/>
              </a:lnSpc>
            </a:pPr>
            <a:r>
              <a:rPr sz="1800" spc="-15" dirty="0">
                <a:latin typeface="Microsoft Sans Serif"/>
                <a:cs typeface="Microsoft Sans Serif"/>
              </a:rPr>
              <a:t>детства,</a:t>
            </a:r>
            <a:endParaRPr sz="1800"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012819" y="2766771"/>
            <a:ext cx="433959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5" dirty="0">
                <a:latin typeface="Microsoft Sans Serif"/>
                <a:cs typeface="Microsoft Sans Serif"/>
              </a:rPr>
              <a:t>формирование</a:t>
            </a:r>
            <a:r>
              <a:rPr sz="1800" spc="26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основ</a:t>
            </a:r>
            <a:r>
              <a:rPr sz="1800" spc="265" dirty="0">
                <a:latin typeface="Microsoft Sans Serif"/>
                <a:cs typeface="Microsoft Sans Serif"/>
              </a:rPr>
              <a:t> </a:t>
            </a:r>
            <a:r>
              <a:rPr sz="1800" spc="-30" dirty="0">
                <a:latin typeface="Microsoft Sans Serif"/>
                <a:cs typeface="Microsoft Sans Serif"/>
              </a:rPr>
              <a:t>базовой</a:t>
            </a:r>
            <a:r>
              <a:rPr sz="1800" spc="270" dirty="0">
                <a:latin typeface="Microsoft Sans Serif"/>
                <a:cs typeface="Microsoft Sans Serif"/>
              </a:rPr>
              <a:t> </a:t>
            </a:r>
            <a:r>
              <a:rPr sz="1800" spc="-40" dirty="0">
                <a:latin typeface="Microsoft Sans Serif"/>
                <a:cs typeface="Microsoft Sans Serif"/>
              </a:rPr>
              <a:t>культуры</a:t>
            </a:r>
            <a:endParaRPr sz="1800">
              <a:latin typeface="Microsoft Sans Serif"/>
              <a:cs typeface="Microsoft Sans Serif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477383" y="3041650"/>
            <a:ext cx="28790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900555" algn="l"/>
              </a:tabLst>
            </a:pPr>
            <a:r>
              <a:rPr sz="1800" spc="-10" dirty="0">
                <a:latin typeface="Microsoft Sans Serif"/>
                <a:cs typeface="Microsoft Sans Serif"/>
              </a:rPr>
              <a:t>всестороннее	</a:t>
            </a:r>
            <a:r>
              <a:rPr sz="1800" spc="-20" dirty="0">
                <a:latin typeface="Microsoft Sans Serif"/>
                <a:cs typeface="Microsoft Sans Serif"/>
              </a:rPr>
              <a:t>развитие</a:t>
            </a:r>
            <a:endParaRPr sz="1800">
              <a:latin typeface="Microsoft Sans Serif"/>
              <a:cs typeface="Microsoft Sans Serif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012819" y="3041650"/>
            <a:ext cx="143319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Microsoft Sans Serif"/>
                <a:cs typeface="Microsoft Sans Serif"/>
              </a:rPr>
              <a:t>личности,</a:t>
            </a:r>
            <a:endParaRPr sz="1800">
              <a:latin typeface="Microsoft Sans Serif"/>
              <a:cs typeface="Microsoft Sans Serif"/>
            </a:endParaRPr>
          </a:p>
          <a:p>
            <a:pPr marL="12700" marR="5080">
              <a:lnSpc>
                <a:spcPct val="100000"/>
              </a:lnSpc>
            </a:pPr>
            <a:r>
              <a:rPr sz="1800" spc="-20" dirty="0">
                <a:latin typeface="Microsoft Sans Serif"/>
                <a:cs typeface="Microsoft Sans Serif"/>
              </a:rPr>
              <a:t>психических </a:t>
            </a:r>
            <a:r>
              <a:rPr sz="1800" spc="-15" dirty="0">
                <a:latin typeface="Microsoft Sans Serif"/>
                <a:cs typeface="Microsoft Sans Serif"/>
              </a:rPr>
              <a:t> </a:t>
            </a:r>
            <a:r>
              <a:rPr sz="1800" spc="20" dirty="0">
                <a:latin typeface="Microsoft Sans Serif"/>
                <a:cs typeface="Microsoft Sans Serif"/>
              </a:rPr>
              <a:t>с</a:t>
            </a:r>
            <a:r>
              <a:rPr sz="1800" spc="-5" dirty="0">
                <a:latin typeface="Microsoft Sans Serif"/>
                <a:cs typeface="Microsoft Sans Serif"/>
              </a:rPr>
              <a:t>о</a:t>
            </a:r>
            <a:r>
              <a:rPr sz="1800" spc="-50" dirty="0">
                <a:latin typeface="Microsoft Sans Serif"/>
                <a:cs typeface="Microsoft Sans Serif"/>
              </a:rPr>
              <a:t>о</a:t>
            </a:r>
            <a:r>
              <a:rPr sz="1800" dirty="0">
                <a:latin typeface="Microsoft Sans Serif"/>
                <a:cs typeface="Microsoft Sans Serif"/>
              </a:rPr>
              <a:t>т</a:t>
            </a:r>
            <a:r>
              <a:rPr sz="1800" spc="-20" dirty="0">
                <a:latin typeface="Microsoft Sans Serif"/>
                <a:cs typeface="Microsoft Sans Serif"/>
              </a:rPr>
              <a:t>в</a:t>
            </a:r>
            <a:r>
              <a:rPr sz="1800" spc="-70" dirty="0">
                <a:latin typeface="Microsoft Sans Serif"/>
                <a:cs typeface="Microsoft Sans Serif"/>
              </a:rPr>
              <a:t>е</a:t>
            </a:r>
            <a:r>
              <a:rPr sz="1800" spc="-20" dirty="0">
                <a:latin typeface="Microsoft Sans Serif"/>
                <a:cs typeface="Microsoft Sans Serif"/>
              </a:rPr>
              <a:t>т</a:t>
            </a:r>
            <a:r>
              <a:rPr sz="1800" dirty="0">
                <a:latin typeface="Microsoft Sans Serif"/>
                <a:cs typeface="Microsoft Sans Serif"/>
              </a:rPr>
              <a:t>ст</a:t>
            </a:r>
            <a:r>
              <a:rPr sz="1800" spc="5" dirty="0">
                <a:latin typeface="Microsoft Sans Serif"/>
                <a:cs typeface="Microsoft Sans Serif"/>
              </a:rPr>
              <a:t>в</a:t>
            </a:r>
            <a:r>
              <a:rPr sz="1800" spc="-5" dirty="0">
                <a:latin typeface="Microsoft Sans Serif"/>
                <a:cs typeface="Microsoft Sans Serif"/>
              </a:rPr>
              <a:t>ии</a:t>
            </a:r>
            <a:endParaRPr sz="1800">
              <a:latin typeface="Microsoft Sans Serif"/>
              <a:cs typeface="Microsoft Sans Serif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495671" y="3315970"/>
            <a:ext cx="28606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0045" marR="5080" indent="-347980">
              <a:lnSpc>
                <a:spcPct val="100000"/>
              </a:lnSpc>
              <a:spcBef>
                <a:spcPts val="100"/>
              </a:spcBef>
              <a:tabLst>
                <a:tab pos="315595" algn="l"/>
                <a:tab pos="897890" algn="l"/>
                <a:tab pos="1736089" algn="l"/>
                <a:tab pos="2719705" algn="l"/>
              </a:tabLst>
            </a:pPr>
            <a:r>
              <a:rPr sz="1800" spc="-5" dirty="0">
                <a:latin typeface="Microsoft Sans Serif"/>
                <a:cs typeface="Microsoft Sans Serif"/>
              </a:rPr>
              <a:t>и	</a:t>
            </a:r>
            <a:r>
              <a:rPr sz="1800" spc="-25" dirty="0">
                <a:latin typeface="Microsoft Sans Serif"/>
                <a:cs typeface="Microsoft Sans Serif"/>
              </a:rPr>
              <a:t>ф</a:t>
            </a:r>
            <a:r>
              <a:rPr sz="1800" spc="-40" dirty="0">
                <a:latin typeface="Microsoft Sans Serif"/>
                <a:cs typeface="Microsoft Sans Serif"/>
              </a:rPr>
              <a:t>и</a:t>
            </a:r>
            <a:r>
              <a:rPr sz="1800" spc="-50" dirty="0">
                <a:latin typeface="Microsoft Sans Serif"/>
                <a:cs typeface="Microsoft Sans Serif"/>
              </a:rPr>
              <a:t>з</a:t>
            </a:r>
            <a:r>
              <a:rPr sz="1800" spc="-30" dirty="0">
                <a:latin typeface="Microsoft Sans Serif"/>
                <a:cs typeface="Microsoft Sans Serif"/>
              </a:rPr>
              <a:t>ичес</a:t>
            </a:r>
            <a:r>
              <a:rPr sz="1800" spc="-45" dirty="0">
                <a:latin typeface="Microsoft Sans Serif"/>
                <a:cs typeface="Microsoft Sans Serif"/>
              </a:rPr>
              <a:t>к</a:t>
            </a:r>
            <a:r>
              <a:rPr sz="1800" spc="-5" dirty="0">
                <a:latin typeface="Microsoft Sans Serif"/>
                <a:cs typeface="Microsoft Sans Serif"/>
              </a:rPr>
              <a:t>их</a:t>
            </a:r>
            <a:r>
              <a:rPr sz="1800" dirty="0">
                <a:latin typeface="Microsoft Sans Serif"/>
                <a:cs typeface="Microsoft Sans Serif"/>
              </a:rPr>
              <a:t>	</a:t>
            </a:r>
            <a:r>
              <a:rPr sz="1800" spc="-80" dirty="0">
                <a:latin typeface="Microsoft Sans Serif"/>
                <a:cs typeface="Microsoft Sans Serif"/>
              </a:rPr>
              <a:t>к</a:t>
            </a:r>
            <a:r>
              <a:rPr sz="1800" spc="-45" dirty="0">
                <a:latin typeface="Microsoft Sans Serif"/>
                <a:cs typeface="Microsoft Sans Serif"/>
              </a:rPr>
              <a:t>а</a:t>
            </a:r>
            <a:r>
              <a:rPr sz="1800" spc="-15" dirty="0">
                <a:latin typeface="Microsoft Sans Serif"/>
                <a:cs typeface="Microsoft Sans Serif"/>
              </a:rPr>
              <a:t>ч</a:t>
            </a:r>
            <a:r>
              <a:rPr sz="1800" spc="-25" dirty="0">
                <a:latin typeface="Microsoft Sans Serif"/>
                <a:cs typeface="Microsoft Sans Serif"/>
              </a:rPr>
              <a:t>е</a:t>
            </a:r>
            <a:r>
              <a:rPr sz="1800" dirty="0">
                <a:latin typeface="Microsoft Sans Serif"/>
                <a:cs typeface="Microsoft Sans Serif"/>
              </a:rPr>
              <a:t>ств	</a:t>
            </a:r>
            <a:r>
              <a:rPr sz="1800" spc="-44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в  с	</a:t>
            </a:r>
            <a:r>
              <a:rPr sz="1800" spc="-25" dirty="0">
                <a:latin typeface="Microsoft Sans Serif"/>
                <a:cs typeface="Microsoft Sans Serif"/>
              </a:rPr>
              <a:t>в</a:t>
            </a:r>
            <a:r>
              <a:rPr sz="1800" spc="-30" dirty="0">
                <a:latin typeface="Microsoft Sans Serif"/>
                <a:cs typeface="Microsoft Sans Serif"/>
              </a:rPr>
              <a:t>о</a:t>
            </a:r>
            <a:r>
              <a:rPr sz="1800" spc="-45" dirty="0">
                <a:latin typeface="Microsoft Sans Serif"/>
                <a:cs typeface="Microsoft Sans Serif"/>
              </a:rPr>
              <a:t>з</a:t>
            </a:r>
            <a:r>
              <a:rPr sz="1800" spc="-35" dirty="0">
                <a:latin typeface="Microsoft Sans Serif"/>
                <a:cs typeface="Microsoft Sans Serif"/>
              </a:rPr>
              <a:t>р</a:t>
            </a:r>
            <a:r>
              <a:rPr sz="1800" spc="-15" dirty="0">
                <a:latin typeface="Microsoft Sans Serif"/>
                <a:cs typeface="Microsoft Sans Serif"/>
              </a:rPr>
              <a:t>астным</a:t>
            </a:r>
            <a:r>
              <a:rPr sz="1800" spc="-10" dirty="0">
                <a:latin typeface="Microsoft Sans Serif"/>
                <a:cs typeface="Microsoft Sans Serif"/>
              </a:rPr>
              <a:t>и</a:t>
            </a:r>
            <a:r>
              <a:rPr sz="1800" dirty="0">
                <a:latin typeface="Microsoft Sans Serif"/>
                <a:cs typeface="Microsoft Sans Serif"/>
              </a:rPr>
              <a:t>	</a:t>
            </a:r>
            <a:r>
              <a:rPr sz="1800" spc="-5" dirty="0">
                <a:latin typeface="Microsoft Sans Serif"/>
                <a:cs typeface="Microsoft Sans Serif"/>
              </a:rPr>
              <a:t>и</a:t>
            </a:r>
            <a:endParaRPr sz="1800">
              <a:latin typeface="Microsoft Sans Serif"/>
              <a:cs typeface="Microsoft Sans Serif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012819" y="3864609"/>
            <a:ext cx="199008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Microsoft Sans Serif"/>
                <a:cs typeface="Microsoft Sans Serif"/>
              </a:rPr>
              <a:t>индивидуальными</a:t>
            </a:r>
            <a:endParaRPr sz="1800">
              <a:latin typeface="Microsoft Sans Serif"/>
              <a:cs typeface="Microsoft Sans Serif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632829" y="3864609"/>
            <a:ext cx="17208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Microsoft Sans Serif"/>
                <a:cs typeface="Microsoft Sans Serif"/>
              </a:rPr>
              <a:t>особенностями,</a:t>
            </a:r>
            <a:endParaRPr sz="1800">
              <a:latin typeface="Microsoft Sans Serif"/>
              <a:cs typeface="Microsoft Sans Serif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388990" y="4139310"/>
            <a:ext cx="14966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26390" algn="l"/>
                <a:tab pos="1178560" algn="l"/>
              </a:tabLst>
            </a:pPr>
            <a:r>
              <a:rPr sz="1800" spc="-114" dirty="0">
                <a:latin typeface="Microsoft Sans Serif"/>
                <a:cs typeface="Microsoft Sans Serif"/>
              </a:rPr>
              <a:t>к	</a:t>
            </a:r>
            <a:r>
              <a:rPr sz="1800" spc="-35" dirty="0">
                <a:latin typeface="Microsoft Sans Serif"/>
                <a:cs typeface="Microsoft Sans Serif"/>
              </a:rPr>
              <a:t>жизни	</a:t>
            </a:r>
            <a:r>
              <a:rPr sz="1800" dirty="0">
                <a:latin typeface="Microsoft Sans Serif"/>
                <a:cs typeface="Microsoft Sans Serif"/>
              </a:rPr>
              <a:t>в</a:t>
            </a:r>
          </a:p>
          <a:p>
            <a:pPr marL="40005">
              <a:lnSpc>
                <a:spcPct val="100000"/>
              </a:lnSpc>
              <a:tabLst>
                <a:tab pos="447040" algn="l"/>
              </a:tabLst>
            </a:pPr>
            <a:r>
              <a:rPr sz="1800" spc="-114" dirty="0">
                <a:latin typeface="Microsoft Sans Serif"/>
                <a:cs typeface="Microsoft Sans Serif"/>
              </a:rPr>
              <a:t>к	</a:t>
            </a:r>
            <a:r>
              <a:rPr sz="1800" spc="-15" dirty="0">
                <a:latin typeface="Microsoft Sans Serif"/>
                <a:cs typeface="Microsoft Sans Serif"/>
              </a:rPr>
              <a:t>обучению</a:t>
            </a:r>
            <a:endParaRPr sz="1800" dirty="0">
              <a:latin typeface="Microsoft Sans Serif"/>
              <a:cs typeface="Microsoft Sans Serif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888860" y="4139310"/>
            <a:ext cx="14662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1465" marR="5080" indent="-279400">
              <a:lnSpc>
                <a:spcPct val="100000"/>
              </a:lnSpc>
              <a:spcBef>
                <a:spcPts val="100"/>
              </a:spcBef>
              <a:tabLst>
                <a:tab pos="720090" algn="l"/>
              </a:tabLst>
            </a:pPr>
            <a:r>
              <a:rPr sz="1800" spc="10" dirty="0">
                <a:latin typeface="Microsoft Sans Serif"/>
                <a:cs typeface="Microsoft Sans Serif"/>
              </a:rPr>
              <a:t>с</a:t>
            </a:r>
            <a:r>
              <a:rPr sz="1800" spc="-5" dirty="0">
                <a:latin typeface="Microsoft Sans Serif"/>
                <a:cs typeface="Microsoft Sans Serif"/>
              </a:rPr>
              <a:t>овр</a:t>
            </a:r>
            <a:r>
              <a:rPr sz="1800" spc="-15" dirty="0">
                <a:latin typeface="Microsoft Sans Serif"/>
                <a:cs typeface="Microsoft Sans Serif"/>
              </a:rPr>
              <a:t>е</a:t>
            </a:r>
            <a:r>
              <a:rPr sz="1800" spc="-45" dirty="0">
                <a:latin typeface="Microsoft Sans Serif"/>
                <a:cs typeface="Microsoft Sans Serif"/>
              </a:rPr>
              <a:t>м</a:t>
            </a:r>
            <a:r>
              <a:rPr sz="1800" spc="-10" dirty="0">
                <a:latin typeface="Microsoft Sans Serif"/>
                <a:cs typeface="Microsoft Sans Serif"/>
              </a:rPr>
              <a:t>ен</a:t>
            </a:r>
            <a:r>
              <a:rPr sz="1800" spc="5" dirty="0">
                <a:latin typeface="Microsoft Sans Serif"/>
                <a:cs typeface="Microsoft Sans Serif"/>
              </a:rPr>
              <a:t>н</a:t>
            </a:r>
            <a:r>
              <a:rPr sz="1800" spc="-25" dirty="0">
                <a:latin typeface="Microsoft Sans Serif"/>
                <a:cs typeface="Microsoft Sans Serif"/>
              </a:rPr>
              <a:t>ом  </a:t>
            </a:r>
            <a:r>
              <a:rPr sz="1800" dirty="0">
                <a:latin typeface="Microsoft Sans Serif"/>
                <a:cs typeface="Microsoft Sans Serif"/>
              </a:rPr>
              <a:t>в	</a:t>
            </a:r>
            <a:r>
              <a:rPr sz="1800" spc="-75" dirty="0">
                <a:latin typeface="Microsoft Sans Serif"/>
                <a:cs typeface="Microsoft Sans Serif"/>
              </a:rPr>
              <a:t>ш</a:t>
            </a:r>
            <a:r>
              <a:rPr sz="1800" spc="-25" dirty="0">
                <a:latin typeface="Microsoft Sans Serif"/>
                <a:cs typeface="Microsoft Sans Serif"/>
              </a:rPr>
              <a:t>к</a:t>
            </a:r>
            <a:r>
              <a:rPr sz="1800" spc="-45" dirty="0">
                <a:latin typeface="Microsoft Sans Serif"/>
                <a:cs typeface="Microsoft Sans Serif"/>
              </a:rPr>
              <a:t>о</a:t>
            </a:r>
            <a:r>
              <a:rPr sz="1800" spc="20" dirty="0">
                <a:latin typeface="Microsoft Sans Serif"/>
                <a:cs typeface="Microsoft Sans Serif"/>
              </a:rPr>
              <a:t>л</a:t>
            </a:r>
            <a:r>
              <a:rPr sz="1800" spc="-5" dirty="0">
                <a:latin typeface="Microsoft Sans Serif"/>
                <a:cs typeface="Microsoft Sans Serif"/>
              </a:rPr>
              <a:t>е,</a:t>
            </a:r>
            <a:endParaRPr sz="1800">
              <a:latin typeface="Microsoft Sans Serif"/>
              <a:cs typeface="Microsoft Sans Serif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012819" y="4139310"/>
            <a:ext cx="139128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30" dirty="0">
                <a:latin typeface="Microsoft Sans Serif"/>
                <a:cs typeface="Microsoft Sans Serif"/>
              </a:rPr>
              <a:t>подготовка </a:t>
            </a:r>
            <a:r>
              <a:rPr sz="1800" spc="-2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обществе, </a:t>
            </a:r>
            <a:r>
              <a:rPr sz="1800" spc="-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о</a:t>
            </a:r>
            <a:r>
              <a:rPr sz="1800" spc="-35" dirty="0">
                <a:latin typeface="Microsoft Sans Serif"/>
                <a:cs typeface="Microsoft Sans Serif"/>
              </a:rPr>
              <a:t>б</a:t>
            </a:r>
            <a:r>
              <a:rPr sz="1800" spc="-15" dirty="0">
                <a:latin typeface="Microsoft Sans Serif"/>
                <a:cs typeface="Microsoft Sans Serif"/>
              </a:rPr>
              <a:t>ес</a:t>
            </a:r>
            <a:r>
              <a:rPr sz="1800" spc="-20" dirty="0">
                <a:latin typeface="Microsoft Sans Serif"/>
                <a:cs typeface="Microsoft Sans Serif"/>
              </a:rPr>
              <a:t>п</a:t>
            </a:r>
            <a:r>
              <a:rPr sz="1800" spc="-70" dirty="0">
                <a:latin typeface="Microsoft Sans Serif"/>
                <a:cs typeface="Microsoft Sans Serif"/>
              </a:rPr>
              <a:t>е</a:t>
            </a:r>
            <a:r>
              <a:rPr sz="1800" spc="-10" dirty="0">
                <a:latin typeface="Microsoft Sans Serif"/>
                <a:cs typeface="Microsoft Sans Serif"/>
              </a:rPr>
              <a:t>че</a:t>
            </a:r>
            <a:r>
              <a:rPr sz="1800" spc="-5" dirty="0">
                <a:latin typeface="Microsoft Sans Serif"/>
                <a:cs typeface="Microsoft Sans Serif"/>
              </a:rPr>
              <a:t>ние</a:t>
            </a:r>
            <a:endParaRPr sz="1800">
              <a:latin typeface="Microsoft Sans Serif"/>
              <a:cs typeface="Microsoft Sans Serif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884289" y="4687951"/>
            <a:ext cx="14681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Microsoft Sans Serif"/>
                <a:cs typeface="Microsoft Sans Serif"/>
              </a:rPr>
              <a:t>безопасности</a:t>
            </a:r>
            <a:endParaRPr sz="1800">
              <a:latin typeface="Microsoft Sans Serif"/>
              <a:cs typeface="Microsoft Sans Serif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012819" y="4962270"/>
            <a:ext cx="35883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latin typeface="Microsoft Sans Serif"/>
                <a:cs typeface="Microsoft Sans Serif"/>
              </a:rPr>
              <a:t>жизнедеятельности</a:t>
            </a:r>
            <a:r>
              <a:rPr sz="1800" spc="-15" dirty="0">
                <a:latin typeface="Microsoft Sans Serif"/>
                <a:cs typeface="Microsoft Sans Serif"/>
              </a:rPr>
              <a:t> </a:t>
            </a:r>
            <a:r>
              <a:rPr sz="1800" spc="-20" dirty="0">
                <a:latin typeface="Microsoft Sans Serif"/>
                <a:cs typeface="Microsoft Sans Serif"/>
              </a:rPr>
              <a:t>дошкольника</a:t>
            </a:r>
            <a:endParaRPr sz="1800">
              <a:latin typeface="Microsoft Sans Serif"/>
              <a:cs typeface="Microsoft Sans Serif"/>
            </a:endParaRPr>
          </a:p>
        </p:txBody>
      </p:sp>
      <p:pic>
        <p:nvPicPr>
          <p:cNvPr id="20" name="object 2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3483" y="2133600"/>
            <a:ext cx="3456432" cy="2590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87345" y="545033"/>
            <a:ext cx="3608070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20" dirty="0">
                <a:latin typeface="Arial"/>
                <a:cs typeface="Arial"/>
              </a:rPr>
              <a:t>З</a:t>
            </a:r>
            <a:r>
              <a:rPr sz="2400" spc="-20" dirty="0">
                <a:latin typeface="Arial"/>
                <a:cs typeface="Arial"/>
              </a:rPr>
              <a:t>АДАЧИ</a:t>
            </a:r>
            <a:r>
              <a:rPr sz="2400" spc="125" dirty="0">
                <a:latin typeface="Arial"/>
                <a:cs typeface="Arial"/>
              </a:rPr>
              <a:t> </a:t>
            </a:r>
            <a:r>
              <a:rPr sz="2400" spc="-30" dirty="0">
                <a:latin typeface="Arial"/>
                <a:cs typeface="Arial"/>
              </a:rPr>
              <a:t>ПРОГРАММЫ</a:t>
            </a:r>
            <a:r>
              <a:rPr sz="3000" spc="-30" dirty="0">
                <a:latin typeface="Arial"/>
                <a:cs typeface="Arial"/>
              </a:rPr>
              <a:t>:</a:t>
            </a:r>
            <a:endParaRPr sz="3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02437" y="1056258"/>
            <a:ext cx="7807959" cy="751840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286385" marR="5080" indent="-274320" algn="just">
              <a:lnSpc>
                <a:spcPts val="1340"/>
              </a:lnSpc>
              <a:spcBef>
                <a:spcPts val="430"/>
              </a:spcBef>
              <a:buClr>
                <a:srgbClr val="FD8537"/>
              </a:buClr>
              <a:buSzPct val="67857"/>
              <a:buFont typeface="Wingdings"/>
              <a:buChar char=""/>
              <a:tabLst>
                <a:tab pos="287020" algn="l"/>
              </a:tabLst>
            </a:pPr>
            <a:r>
              <a:rPr sz="1400" spc="-20" dirty="0">
                <a:latin typeface="Microsoft Sans Serif"/>
                <a:cs typeface="Microsoft Sans Serif"/>
              </a:rPr>
              <a:t>образовательная</a:t>
            </a:r>
            <a:r>
              <a:rPr sz="1400" spc="33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программа</a:t>
            </a:r>
            <a:r>
              <a:rPr sz="1400" spc="33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обеспечивает</a:t>
            </a:r>
            <a:r>
              <a:rPr sz="1400" spc="33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развитие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личности</a:t>
            </a:r>
            <a:r>
              <a:rPr sz="1400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детей</a:t>
            </a:r>
            <a:r>
              <a:rPr sz="1400" spc="33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дошкольного 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возраста </a:t>
            </a:r>
            <a:r>
              <a:rPr sz="1400" dirty="0">
                <a:latin typeface="Microsoft Sans Serif"/>
                <a:cs typeface="Microsoft Sans Serif"/>
              </a:rPr>
              <a:t>и </a:t>
            </a:r>
            <a:r>
              <a:rPr sz="1400" spc="-20" dirty="0">
                <a:latin typeface="Microsoft Sans Serif"/>
                <a:cs typeface="Microsoft Sans Serif"/>
              </a:rPr>
              <a:t>реализуется </a:t>
            </a:r>
            <a:r>
              <a:rPr sz="1400" dirty="0">
                <a:latin typeface="Microsoft Sans Serif"/>
                <a:cs typeface="Microsoft Sans Serif"/>
              </a:rPr>
              <a:t>в </a:t>
            </a:r>
            <a:r>
              <a:rPr sz="1400" spc="-10" dirty="0">
                <a:latin typeface="Microsoft Sans Serif"/>
                <a:cs typeface="Microsoft Sans Serif"/>
              </a:rPr>
              <a:t>процессе </a:t>
            </a:r>
            <a:r>
              <a:rPr sz="1400" spc="-20" dirty="0">
                <a:latin typeface="Microsoft Sans Serif"/>
                <a:cs typeface="Microsoft Sans Serif"/>
              </a:rPr>
              <a:t>разнообразных </a:t>
            </a:r>
            <a:r>
              <a:rPr sz="1400" dirty="0">
                <a:latin typeface="Microsoft Sans Serif"/>
                <a:cs typeface="Microsoft Sans Serif"/>
              </a:rPr>
              <a:t>видов </a:t>
            </a:r>
            <a:r>
              <a:rPr sz="1400" spc="-25" dirty="0">
                <a:latin typeface="Microsoft Sans Serif"/>
                <a:cs typeface="Microsoft Sans Serif"/>
              </a:rPr>
              <a:t>детской </a:t>
            </a:r>
            <a:r>
              <a:rPr sz="1400" spc="-10" dirty="0">
                <a:latin typeface="Microsoft Sans Serif"/>
                <a:cs typeface="Microsoft Sans Serif"/>
              </a:rPr>
              <a:t>деятельности: игровой, 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коммуникативной,</a:t>
            </a:r>
            <a:r>
              <a:rPr sz="1400" spc="-15" dirty="0">
                <a:latin typeface="Microsoft Sans Serif"/>
                <a:cs typeface="Microsoft Sans Serif"/>
              </a:rPr>
              <a:t> трудовой,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познавательно-исследовательской,</a:t>
            </a:r>
            <a:r>
              <a:rPr sz="1400" spc="-15" dirty="0">
                <a:latin typeface="Microsoft Sans Serif"/>
                <a:cs typeface="Microsoft Sans Serif"/>
              </a:rPr>
              <a:t> продуктивной, 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музыкально-художественной,</a:t>
            </a:r>
            <a:r>
              <a:rPr sz="1400" spc="13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чтения,</a:t>
            </a:r>
            <a:r>
              <a:rPr sz="1400" spc="12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с</a:t>
            </a:r>
            <a:r>
              <a:rPr sz="1400" spc="95" dirty="0">
                <a:latin typeface="Microsoft Sans Serif"/>
                <a:cs typeface="Microsoft Sans Serif"/>
              </a:rPr>
              <a:t> </a:t>
            </a:r>
            <a:r>
              <a:rPr sz="1400" spc="-25" dirty="0">
                <a:latin typeface="Microsoft Sans Serif"/>
                <a:cs typeface="Microsoft Sans Serif"/>
              </a:rPr>
              <a:t>учетом</a:t>
            </a:r>
            <a:r>
              <a:rPr sz="1400" spc="13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их</a:t>
            </a:r>
            <a:r>
              <a:rPr sz="1400" spc="7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возрастных,</a:t>
            </a:r>
            <a:r>
              <a:rPr sz="1400" spc="140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индивидуальных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02437" y="1739011"/>
            <a:ext cx="7809230" cy="4776470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286385" marR="6985" algn="just">
              <a:lnSpc>
                <a:spcPts val="1340"/>
              </a:lnSpc>
              <a:spcBef>
                <a:spcPts val="430"/>
              </a:spcBef>
            </a:pPr>
            <a:r>
              <a:rPr sz="1400" spc="-15" dirty="0">
                <a:latin typeface="Microsoft Sans Serif"/>
                <a:cs typeface="Microsoft Sans Serif"/>
              </a:rPr>
              <a:t>психологических </a:t>
            </a:r>
            <a:r>
              <a:rPr sz="1400" dirty="0">
                <a:latin typeface="Microsoft Sans Serif"/>
                <a:cs typeface="Microsoft Sans Serif"/>
              </a:rPr>
              <a:t>и </a:t>
            </a:r>
            <a:r>
              <a:rPr sz="1400" spc="-20" dirty="0">
                <a:latin typeface="Microsoft Sans Serif"/>
                <a:cs typeface="Microsoft Sans Serif"/>
              </a:rPr>
              <a:t>физиологических </a:t>
            </a:r>
            <a:r>
              <a:rPr sz="1400" spc="-10" dirty="0">
                <a:latin typeface="Microsoft Sans Serif"/>
                <a:cs typeface="Microsoft Sans Serif"/>
              </a:rPr>
              <a:t>особенностей </a:t>
            </a:r>
            <a:r>
              <a:rPr sz="1400" dirty="0">
                <a:latin typeface="Microsoft Sans Serif"/>
                <a:cs typeface="Microsoft Sans Serif"/>
              </a:rPr>
              <a:t>и </a:t>
            </a:r>
            <a:r>
              <a:rPr sz="1400" spc="-10" dirty="0">
                <a:latin typeface="Microsoft Sans Serif"/>
                <a:cs typeface="Microsoft Sans Serif"/>
              </a:rPr>
              <a:t>направлена на </a:t>
            </a:r>
            <a:r>
              <a:rPr sz="1400" spc="-5" dirty="0">
                <a:latin typeface="Microsoft Sans Serif"/>
                <a:cs typeface="Microsoft Sans Serif"/>
              </a:rPr>
              <a:t>решение следующих </a:t>
            </a:r>
            <a:r>
              <a:rPr sz="1400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задач:</a:t>
            </a:r>
            <a:endParaRPr sz="1400">
              <a:latin typeface="Microsoft Sans Serif"/>
              <a:cs typeface="Microsoft Sans Serif"/>
            </a:endParaRPr>
          </a:p>
          <a:p>
            <a:pPr marL="287020" indent="-274320" algn="just">
              <a:lnSpc>
                <a:spcPts val="1515"/>
              </a:lnSpc>
              <a:spcBef>
                <a:spcPts val="280"/>
              </a:spcBef>
              <a:buClr>
                <a:srgbClr val="FD8537"/>
              </a:buClr>
              <a:buSzPct val="67857"/>
              <a:buFont typeface="Wingdings"/>
              <a:buChar char=""/>
              <a:tabLst>
                <a:tab pos="287020" algn="l"/>
              </a:tabLst>
            </a:pPr>
            <a:r>
              <a:rPr sz="1400" spc="-10" dirty="0">
                <a:latin typeface="Microsoft Sans Serif"/>
                <a:cs typeface="Microsoft Sans Serif"/>
              </a:rPr>
              <a:t>охраны</a:t>
            </a:r>
            <a:r>
              <a:rPr sz="1400" spc="54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и</a:t>
            </a:r>
            <a:r>
              <a:rPr sz="1400" spc="53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укрепления</a:t>
            </a:r>
            <a:r>
              <a:rPr sz="1400" spc="540" dirty="0">
                <a:latin typeface="Microsoft Sans Serif"/>
                <a:cs typeface="Microsoft Sans Serif"/>
              </a:rPr>
              <a:t> </a:t>
            </a:r>
            <a:r>
              <a:rPr sz="1400" spc="-25" dirty="0">
                <a:latin typeface="Microsoft Sans Serif"/>
                <a:cs typeface="Microsoft Sans Serif"/>
              </a:rPr>
              <a:t>физического</a:t>
            </a:r>
            <a:r>
              <a:rPr sz="1400" spc="54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и</a:t>
            </a:r>
            <a:r>
              <a:rPr sz="1400" spc="530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психического</a:t>
            </a:r>
            <a:r>
              <a:rPr sz="1400" spc="52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здоровья</a:t>
            </a:r>
            <a:r>
              <a:rPr sz="1400" spc="530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детей,</a:t>
            </a:r>
            <a:r>
              <a:rPr sz="1400" spc="52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в</a:t>
            </a:r>
            <a:r>
              <a:rPr sz="1400" spc="53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том</a:t>
            </a:r>
            <a:r>
              <a:rPr sz="1400" spc="515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числе</a:t>
            </a:r>
            <a:r>
              <a:rPr sz="1400" spc="53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их</a:t>
            </a:r>
            <a:endParaRPr sz="1400">
              <a:latin typeface="Microsoft Sans Serif"/>
              <a:cs typeface="Microsoft Sans Serif"/>
            </a:endParaRPr>
          </a:p>
          <a:p>
            <a:pPr marL="286385" algn="just">
              <a:lnSpc>
                <a:spcPts val="1515"/>
              </a:lnSpc>
            </a:pPr>
            <a:r>
              <a:rPr sz="1400" spc="-10" dirty="0">
                <a:latin typeface="Microsoft Sans Serif"/>
                <a:cs typeface="Microsoft Sans Serif"/>
              </a:rPr>
              <a:t>эмоционального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благополучия;</a:t>
            </a:r>
            <a:endParaRPr sz="1400">
              <a:latin typeface="Microsoft Sans Serif"/>
              <a:cs typeface="Microsoft Sans Serif"/>
            </a:endParaRPr>
          </a:p>
          <a:p>
            <a:pPr marL="286385" marR="5080" indent="-274320" algn="just">
              <a:lnSpc>
                <a:spcPts val="1340"/>
              </a:lnSpc>
              <a:spcBef>
                <a:spcPts val="595"/>
              </a:spcBef>
              <a:buClr>
                <a:srgbClr val="FD8537"/>
              </a:buClr>
              <a:buSzPct val="67857"/>
              <a:buFont typeface="Wingdings"/>
              <a:buChar char=""/>
              <a:tabLst>
                <a:tab pos="287020" algn="l"/>
              </a:tabLst>
            </a:pPr>
            <a:r>
              <a:rPr sz="1400" spc="-15" dirty="0">
                <a:latin typeface="Microsoft Sans Serif"/>
                <a:cs typeface="Microsoft Sans Serif"/>
              </a:rPr>
              <a:t>обеспечения </a:t>
            </a:r>
            <a:r>
              <a:rPr sz="1400" spc="-5" dirty="0">
                <a:latin typeface="Microsoft Sans Serif"/>
                <a:cs typeface="Microsoft Sans Serif"/>
              </a:rPr>
              <a:t>равных </a:t>
            </a:r>
            <a:r>
              <a:rPr sz="1400" spc="-25" dirty="0">
                <a:latin typeface="Microsoft Sans Serif"/>
                <a:cs typeface="Microsoft Sans Serif"/>
              </a:rPr>
              <a:t>возможностей </a:t>
            </a:r>
            <a:r>
              <a:rPr sz="1400" dirty="0">
                <a:latin typeface="Microsoft Sans Serif"/>
                <a:cs typeface="Microsoft Sans Serif"/>
              </a:rPr>
              <a:t>для </a:t>
            </a:r>
            <a:r>
              <a:rPr sz="1400" spc="-15" dirty="0">
                <a:latin typeface="Microsoft Sans Serif"/>
                <a:cs typeface="Microsoft Sans Serif"/>
              </a:rPr>
              <a:t>полноценного развития </a:t>
            </a:r>
            <a:r>
              <a:rPr sz="1400" spc="-30" dirty="0">
                <a:latin typeface="Microsoft Sans Serif"/>
                <a:cs typeface="Microsoft Sans Serif"/>
              </a:rPr>
              <a:t>каждого </a:t>
            </a:r>
            <a:r>
              <a:rPr sz="1400" spc="-20" dirty="0">
                <a:latin typeface="Microsoft Sans Serif"/>
                <a:cs typeface="Microsoft Sans Serif"/>
              </a:rPr>
              <a:t>ребенка </a:t>
            </a:r>
            <a:r>
              <a:rPr sz="1400" dirty="0">
                <a:latin typeface="Microsoft Sans Serif"/>
                <a:cs typeface="Microsoft Sans Serif"/>
              </a:rPr>
              <a:t>в </a:t>
            </a:r>
            <a:r>
              <a:rPr sz="1400" spc="-15" dirty="0">
                <a:latin typeface="Microsoft Sans Serif"/>
                <a:cs typeface="Microsoft Sans Serif"/>
              </a:rPr>
              <a:t>период 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дошкольного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детства;</a:t>
            </a:r>
            <a:endParaRPr sz="1400">
              <a:latin typeface="Microsoft Sans Serif"/>
              <a:cs typeface="Microsoft Sans Serif"/>
            </a:endParaRPr>
          </a:p>
          <a:p>
            <a:pPr marL="286385" marR="6350" indent="-274320" algn="just">
              <a:lnSpc>
                <a:spcPct val="80100"/>
              </a:lnSpc>
              <a:spcBef>
                <a:spcPts val="610"/>
              </a:spcBef>
              <a:buClr>
                <a:srgbClr val="FD8537"/>
              </a:buClr>
              <a:buSzPct val="67857"/>
              <a:buFont typeface="Wingdings"/>
              <a:buChar char=""/>
              <a:tabLst>
                <a:tab pos="287020" algn="l"/>
              </a:tabLst>
            </a:pPr>
            <a:r>
              <a:rPr sz="1400" spc="-20" dirty="0">
                <a:latin typeface="Microsoft Sans Serif"/>
                <a:cs typeface="Microsoft Sans Serif"/>
              </a:rPr>
              <a:t>создания</a:t>
            </a:r>
            <a:r>
              <a:rPr sz="1400" spc="-15" dirty="0">
                <a:latin typeface="Microsoft Sans Serif"/>
                <a:cs typeface="Microsoft Sans Serif"/>
              </a:rPr>
              <a:t> благоприятных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условий</a:t>
            </a:r>
            <a:r>
              <a:rPr sz="140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развития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детей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в</a:t>
            </a:r>
            <a:r>
              <a:rPr sz="1400" spc="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соответствии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с</a:t>
            </a:r>
            <a:r>
              <a:rPr sz="1400" spc="5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их</a:t>
            </a:r>
            <a:r>
              <a:rPr sz="140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возрастными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и </a:t>
            </a:r>
            <a:r>
              <a:rPr sz="1400" spc="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индивидуальными особенностями </a:t>
            </a:r>
            <a:r>
              <a:rPr sz="1400" dirty="0">
                <a:latin typeface="Microsoft Sans Serif"/>
                <a:cs typeface="Microsoft Sans Serif"/>
              </a:rPr>
              <a:t>и </a:t>
            </a:r>
            <a:r>
              <a:rPr sz="1400" spc="-15" dirty="0">
                <a:latin typeface="Microsoft Sans Serif"/>
                <a:cs typeface="Microsoft Sans Serif"/>
              </a:rPr>
              <a:t>склонностями, развития </a:t>
            </a:r>
            <a:r>
              <a:rPr sz="1400" spc="-10" dirty="0">
                <a:latin typeface="Microsoft Sans Serif"/>
                <a:cs typeface="Microsoft Sans Serif"/>
              </a:rPr>
              <a:t>способностей </a:t>
            </a:r>
            <a:r>
              <a:rPr sz="1400" dirty="0">
                <a:latin typeface="Microsoft Sans Serif"/>
                <a:cs typeface="Microsoft Sans Serif"/>
              </a:rPr>
              <a:t>и </a:t>
            </a:r>
            <a:r>
              <a:rPr sz="1400" spc="-25" dirty="0">
                <a:latin typeface="Microsoft Sans Serif"/>
                <a:cs typeface="Microsoft Sans Serif"/>
              </a:rPr>
              <a:t>творческого 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потенциала </a:t>
            </a:r>
            <a:r>
              <a:rPr sz="1400" spc="-30" dirty="0">
                <a:latin typeface="Microsoft Sans Serif"/>
                <a:cs typeface="Microsoft Sans Serif"/>
              </a:rPr>
              <a:t>каждого </a:t>
            </a:r>
            <a:r>
              <a:rPr sz="1400" spc="-20" dirty="0">
                <a:latin typeface="Microsoft Sans Serif"/>
                <a:cs typeface="Microsoft Sans Serif"/>
              </a:rPr>
              <a:t>ребенка </a:t>
            </a:r>
            <a:r>
              <a:rPr sz="1400" spc="-50" dirty="0">
                <a:latin typeface="Microsoft Sans Serif"/>
                <a:cs typeface="Microsoft Sans Serif"/>
              </a:rPr>
              <a:t>как</a:t>
            </a:r>
            <a:r>
              <a:rPr sz="1400" spc="-4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субъекта </a:t>
            </a:r>
            <a:r>
              <a:rPr sz="1400" spc="-10" dirty="0">
                <a:latin typeface="Microsoft Sans Serif"/>
                <a:cs typeface="Microsoft Sans Serif"/>
              </a:rPr>
              <a:t>отношений </a:t>
            </a:r>
            <a:r>
              <a:rPr sz="1400" dirty="0">
                <a:latin typeface="Microsoft Sans Serif"/>
                <a:cs typeface="Microsoft Sans Serif"/>
              </a:rPr>
              <a:t>с </a:t>
            </a:r>
            <a:r>
              <a:rPr sz="1400" spc="-20" dirty="0">
                <a:latin typeface="Microsoft Sans Serif"/>
                <a:cs typeface="Microsoft Sans Serif"/>
              </a:rPr>
              <a:t>самим </a:t>
            </a:r>
            <a:r>
              <a:rPr sz="1400" spc="-5" dirty="0">
                <a:latin typeface="Microsoft Sans Serif"/>
                <a:cs typeface="Microsoft Sans Serif"/>
              </a:rPr>
              <a:t>собой, </a:t>
            </a:r>
            <a:r>
              <a:rPr sz="1400" spc="-15" dirty="0">
                <a:latin typeface="Microsoft Sans Serif"/>
                <a:cs typeface="Microsoft Sans Serif"/>
              </a:rPr>
              <a:t>другими детьми, 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взрослыми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и</a:t>
            </a:r>
            <a:r>
              <a:rPr sz="1400" spc="1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миром;</a:t>
            </a:r>
            <a:endParaRPr sz="1400">
              <a:latin typeface="Microsoft Sans Serif"/>
              <a:cs typeface="Microsoft Sans Serif"/>
            </a:endParaRPr>
          </a:p>
          <a:p>
            <a:pPr marL="286385" marR="6350" indent="-274320" algn="just">
              <a:lnSpc>
                <a:spcPts val="1340"/>
              </a:lnSpc>
              <a:spcBef>
                <a:spcPts val="595"/>
              </a:spcBef>
              <a:buClr>
                <a:srgbClr val="FD8537"/>
              </a:buClr>
              <a:buSzPct val="67857"/>
              <a:buFont typeface="Wingdings"/>
              <a:buChar char=""/>
              <a:tabLst>
                <a:tab pos="287020" algn="l"/>
              </a:tabLst>
            </a:pPr>
            <a:r>
              <a:rPr sz="1400" spc="-15" dirty="0">
                <a:latin typeface="Microsoft Sans Serif"/>
                <a:cs typeface="Microsoft Sans Serif"/>
              </a:rPr>
              <a:t>объединения </a:t>
            </a:r>
            <a:r>
              <a:rPr sz="1400" spc="-10" dirty="0">
                <a:latin typeface="Microsoft Sans Serif"/>
                <a:cs typeface="Microsoft Sans Serif"/>
              </a:rPr>
              <a:t>обучения </a:t>
            </a:r>
            <a:r>
              <a:rPr sz="1400" dirty="0">
                <a:latin typeface="Microsoft Sans Serif"/>
                <a:cs typeface="Microsoft Sans Serif"/>
              </a:rPr>
              <a:t>и </a:t>
            </a:r>
            <a:r>
              <a:rPr sz="1400" spc="-10" dirty="0">
                <a:latin typeface="Microsoft Sans Serif"/>
                <a:cs typeface="Microsoft Sans Serif"/>
              </a:rPr>
              <a:t>воспитания </a:t>
            </a:r>
            <a:r>
              <a:rPr sz="1400" dirty="0">
                <a:latin typeface="Microsoft Sans Serif"/>
                <a:cs typeface="Microsoft Sans Serif"/>
              </a:rPr>
              <a:t>в </a:t>
            </a:r>
            <a:r>
              <a:rPr sz="1400" spc="-10" dirty="0">
                <a:latin typeface="Microsoft Sans Serif"/>
                <a:cs typeface="Microsoft Sans Serif"/>
              </a:rPr>
              <a:t>целостный </a:t>
            </a:r>
            <a:r>
              <a:rPr sz="1400" spc="-20" dirty="0">
                <a:latin typeface="Microsoft Sans Serif"/>
                <a:cs typeface="Microsoft Sans Serif"/>
              </a:rPr>
              <a:t>образовательный </a:t>
            </a:r>
            <a:r>
              <a:rPr sz="1400" spc="-15" dirty="0">
                <a:latin typeface="Microsoft Sans Serif"/>
                <a:cs typeface="Microsoft Sans Serif"/>
              </a:rPr>
              <a:t>процесс </a:t>
            </a:r>
            <a:r>
              <a:rPr sz="1400" spc="-5" dirty="0">
                <a:latin typeface="Microsoft Sans Serif"/>
                <a:cs typeface="Microsoft Sans Serif"/>
              </a:rPr>
              <a:t>на </a:t>
            </a:r>
            <a:r>
              <a:rPr sz="1400" spc="-10" dirty="0">
                <a:latin typeface="Microsoft Sans Serif"/>
                <a:cs typeface="Microsoft Sans Serif"/>
              </a:rPr>
              <a:t>основе 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духовно-нравственных </a:t>
            </a:r>
            <a:r>
              <a:rPr sz="1400" dirty="0">
                <a:latin typeface="Microsoft Sans Serif"/>
                <a:cs typeface="Microsoft Sans Serif"/>
              </a:rPr>
              <a:t>и </a:t>
            </a:r>
            <a:r>
              <a:rPr sz="1400" spc="-20" dirty="0">
                <a:latin typeface="Microsoft Sans Serif"/>
                <a:cs typeface="Microsoft Sans Serif"/>
              </a:rPr>
              <a:t>социокультурных </a:t>
            </a:r>
            <a:r>
              <a:rPr sz="1400" spc="-10" dirty="0">
                <a:latin typeface="Microsoft Sans Serif"/>
                <a:cs typeface="Microsoft Sans Serif"/>
              </a:rPr>
              <a:t>ценностей </a:t>
            </a:r>
            <a:r>
              <a:rPr sz="1400" dirty="0">
                <a:latin typeface="Microsoft Sans Serif"/>
                <a:cs typeface="Microsoft Sans Serif"/>
              </a:rPr>
              <a:t>и </a:t>
            </a:r>
            <a:r>
              <a:rPr sz="1400" spc="-5" dirty="0">
                <a:latin typeface="Microsoft Sans Serif"/>
                <a:cs typeface="Microsoft Sans Serif"/>
              </a:rPr>
              <a:t>принятых </a:t>
            </a:r>
            <a:r>
              <a:rPr sz="1400" dirty="0">
                <a:latin typeface="Microsoft Sans Serif"/>
                <a:cs typeface="Microsoft Sans Serif"/>
              </a:rPr>
              <a:t>в </a:t>
            </a:r>
            <a:r>
              <a:rPr sz="1400" spc="-10" dirty="0">
                <a:latin typeface="Microsoft Sans Serif"/>
                <a:cs typeface="Microsoft Sans Serif"/>
              </a:rPr>
              <a:t>обществе </a:t>
            </a:r>
            <a:r>
              <a:rPr sz="1400" spc="-5" dirty="0">
                <a:latin typeface="Microsoft Sans Serif"/>
                <a:cs typeface="Microsoft Sans Serif"/>
              </a:rPr>
              <a:t>правил, </a:t>
            </a:r>
            <a:r>
              <a:rPr sz="1400" dirty="0">
                <a:latin typeface="Microsoft Sans Serif"/>
                <a:cs typeface="Microsoft Sans Serif"/>
              </a:rPr>
              <a:t>и </a:t>
            </a:r>
            <a:r>
              <a:rPr sz="1400" spc="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норм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поведения</a:t>
            </a:r>
            <a:r>
              <a:rPr sz="1400" spc="2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в</a:t>
            </a:r>
            <a:r>
              <a:rPr sz="1400" spc="20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интересах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человека, </a:t>
            </a:r>
            <a:r>
              <a:rPr sz="1400" spc="-10" dirty="0">
                <a:latin typeface="Microsoft Sans Serif"/>
                <a:cs typeface="Microsoft Sans Serif"/>
              </a:rPr>
              <a:t>семьи,</a:t>
            </a:r>
            <a:r>
              <a:rPr sz="1400" spc="5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общества;</a:t>
            </a:r>
            <a:endParaRPr sz="1400">
              <a:latin typeface="Microsoft Sans Serif"/>
              <a:cs typeface="Microsoft Sans Serif"/>
            </a:endParaRPr>
          </a:p>
          <a:p>
            <a:pPr marL="286385" marR="5080" indent="-274320" algn="just">
              <a:lnSpc>
                <a:spcPct val="80000"/>
              </a:lnSpc>
              <a:spcBef>
                <a:spcPts val="620"/>
              </a:spcBef>
              <a:buClr>
                <a:srgbClr val="FD8537"/>
              </a:buClr>
              <a:buSzPct val="67857"/>
              <a:buFont typeface="Wingdings"/>
              <a:buChar char=""/>
              <a:tabLst>
                <a:tab pos="287020" algn="l"/>
              </a:tabLst>
            </a:pPr>
            <a:r>
              <a:rPr sz="1400" spc="-10" dirty="0">
                <a:latin typeface="Microsoft Sans Serif"/>
                <a:cs typeface="Microsoft Sans Serif"/>
              </a:rPr>
              <a:t>формирования общей </a:t>
            </a:r>
            <a:r>
              <a:rPr sz="1400" spc="-35" dirty="0">
                <a:latin typeface="Microsoft Sans Serif"/>
                <a:cs typeface="Microsoft Sans Serif"/>
              </a:rPr>
              <a:t>культуры </a:t>
            </a:r>
            <a:r>
              <a:rPr sz="1400" spc="-5" dirty="0">
                <a:latin typeface="Microsoft Sans Serif"/>
                <a:cs typeface="Microsoft Sans Serif"/>
              </a:rPr>
              <a:t>личности </a:t>
            </a:r>
            <a:r>
              <a:rPr sz="1400" spc="-20" dirty="0">
                <a:latin typeface="Microsoft Sans Serif"/>
                <a:cs typeface="Microsoft Sans Serif"/>
              </a:rPr>
              <a:t>детей, </a:t>
            </a:r>
            <a:r>
              <a:rPr sz="1400" dirty="0">
                <a:latin typeface="Microsoft Sans Serif"/>
                <a:cs typeface="Microsoft Sans Serif"/>
              </a:rPr>
              <a:t>в </a:t>
            </a:r>
            <a:r>
              <a:rPr sz="1400" spc="-20" dirty="0">
                <a:latin typeface="Microsoft Sans Serif"/>
                <a:cs typeface="Microsoft Sans Serif"/>
              </a:rPr>
              <a:t>том </a:t>
            </a:r>
            <a:r>
              <a:rPr sz="1400" dirty="0">
                <a:latin typeface="Microsoft Sans Serif"/>
                <a:cs typeface="Microsoft Sans Serif"/>
              </a:rPr>
              <a:t>числе </a:t>
            </a:r>
            <a:r>
              <a:rPr sz="1400" spc="-10" dirty="0">
                <a:latin typeface="Microsoft Sans Serif"/>
                <a:cs typeface="Microsoft Sans Serif"/>
              </a:rPr>
              <a:t>ценностей </a:t>
            </a:r>
            <a:r>
              <a:rPr sz="1400" spc="-25" dirty="0">
                <a:latin typeface="Microsoft Sans Serif"/>
                <a:cs typeface="Microsoft Sans Serif"/>
              </a:rPr>
              <a:t>здорового </a:t>
            </a:r>
            <a:r>
              <a:rPr sz="1400" spc="-20" dirty="0">
                <a:latin typeface="Microsoft Sans Serif"/>
                <a:cs typeface="Microsoft Sans Serif"/>
              </a:rPr>
              <a:t>образа 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spc="-25" dirty="0">
                <a:latin typeface="Microsoft Sans Serif"/>
                <a:cs typeface="Microsoft Sans Serif"/>
              </a:rPr>
              <a:t>жизни,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развития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их</a:t>
            </a:r>
            <a:r>
              <a:rPr sz="1400" dirty="0">
                <a:latin typeface="Microsoft Sans Serif"/>
                <a:cs typeface="Microsoft Sans Serif"/>
              </a:rPr>
              <a:t> социальных,</a:t>
            </a:r>
            <a:r>
              <a:rPr sz="1400" spc="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нравственных,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эстетических,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интеллектуальных, 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физических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качеств,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инициативности,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самостоятельности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и</a:t>
            </a:r>
            <a:r>
              <a:rPr sz="1400" spc="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ответственности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ребенка, 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формирования</a:t>
            </a:r>
            <a:r>
              <a:rPr sz="1400" spc="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предпосылок</a:t>
            </a:r>
            <a:r>
              <a:rPr sz="140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учебной</a:t>
            </a:r>
            <a:r>
              <a:rPr sz="1400" spc="1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деятельности;</a:t>
            </a:r>
            <a:endParaRPr sz="1400">
              <a:latin typeface="Microsoft Sans Serif"/>
              <a:cs typeface="Microsoft Sans Serif"/>
            </a:endParaRPr>
          </a:p>
          <a:p>
            <a:pPr marL="286385" marR="8255" indent="-274320" algn="just">
              <a:lnSpc>
                <a:spcPts val="1340"/>
              </a:lnSpc>
              <a:spcBef>
                <a:spcPts val="590"/>
              </a:spcBef>
              <a:buClr>
                <a:srgbClr val="FD8537"/>
              </a:buClr>
              <a:buSzPct val="67857"/>
              <a:buFont typeface="Wingdings"/>
              <a:buChar char=""/>
              <a:tabLst>
                <a:tab pos="287020" algn="l"/>
              </a:tabLst>
            </a:pPr>
            <a:r>
              <a:rPr sz="1400" spc="-10" dirty="0">
                <a:latin typeface="Microsoft Sans Serif"/>
                <a:cs typeface="Microsoft Sans Serif"/>
              </a:rPr>
              <a:t>формирования </a:t>
            </a:r>
            <a:r>
              <a:rPr sz="1400" spc="-20" dirty="0">
                <a:latin typeface="Microsoft Sans Serif"/>
                <a:cs typeface="Microsoft Sans Serif"/>
              </a:rPr>
              <a:t>социокультурной </a:t>
            </a:r>
            <a:r>
              <a:rPr sz="1400" spc="-10" dirty="0">
                <a:latin typeface="Microsoft Sans Serif"/>
                <a:cs typeface="Microsoft Sans Serif"/>
              </a:rPr>
              <a:t>среды, </a:t>
            </a:r>
            <a:r>
              <a:rPr sz="1400" spc="-15" dirty="0">
                <a:latin typeface="Microsoft Sans Serif"/>
                <a:cs typeface="Microsoft Sans Serif"/>
              </a:rPr>
              <a:t>соответствующей </a:t>
            </a:r>
            <a:r>
              <a:rPr sz="1400" spc="-20" dirty="0">
                <a:latin typeface="Microsoft Sans Serif"/>
                <a:cs typeface="Microsoft Sans Serif"/>
              </a:rPr>
              <a:t>возрастным, </a:t>
            </a:r>
            <a:r>
              <a:rPr sz="1400" spc="-10" dirty="0">
                <a:latin typeface="Microsoft Sans Serif"/>
                <a:cs typeface="Microsoft Sans Serif"/>
              </a:rPr>
              <a:t>индивидуальным, 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психологическим</a:t>
            </a:r>
            <a:r>
              <a:rPr sz="1400" spc="2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и</a:t>
            </a:r>
            <a:r>
              <a:rPr sz="1400" spc="1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физиологическим</a:t>
            </a:r>
            <a:r>
              <a:rPr sz="1400" spc="1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особенностям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детей;</a:t>
            </a:r>
            <a:endParaRPr sz="1400">
              <a:latin typeface="Microsoft Sans Serif"/>
              <a:cs typeface="Microsoft Sans Serif"/>
            </a:endParaRPr>
          </a:p>
          <a:p>
            <a:pPr marL="286385" marR="5080" indent="-274320" algn="just">
              <a:lnSpc>
                <a:spcPct val="80000"/>
              </a:lnSpc>
              <a:spcBef>
                <a:spcPts val="615"/>
              </a:spcBef>
              <a:buClr>
                <a:srgbClr val="FD8537"/>
              </a:buClr>
              <a:buSzPct val="67857"/>
              <a:buFont typeface="Wingdings"/>
              <a:buChar char=""/>
              <a:tabLst>
                <a:tab pos="287020" algn="l"/>
              </a:tabLst>
            </a:pPr>
            <a:r>
              <a:rPr sz="1400" spc="-15" dirty="0">
                <a:latin typeface="Microsoft Sans Serif"/>
                <a:cs typeface="Microsoft Sans Serif"/>
              </a:rPr>
              <a:t>обеспечения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психолого-педагогической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spc="-25" dirty="0">
                <a:latin typeface="Microsoft Sans Serif"/>
                <a:cs typeface="Microsoft Sans Serif"/>
              </a:rPr>
              <a:t>поддержки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семьи </a:t>
            </a:r>
            <a:r>
              <a:rPr sz="1400" dirty="0">
                <a:latin typeface="Microsoft Sans Serif"/>
                <a:cs typeface="Microsoft Sans Serif"/>
              </a:rPr>
              <a:t>и </a:t>
            </a:r>
            <a:r>
              <a:rPr sz="1400" spc="-5" dirty="0">
                <a:latin typeface="Microsoft Sans Serif"/>
                <a:cs typeface="Microsoft Sans Serif"/>
              </a:rPr>
              <a:t>повышения </a:t>
            </a:r>
            <a:r>
              <a:rPr sz="1400" spc="-20" dirty="0">
                <a:latin typeface="Microsoft Sans Serif"/>
                <a:cs typeface="Microsoft Sans Serif"/>
              </a:rPr>
              <a:t>компетентности </a:t>
            </a:r>
            <a:r>
              <a:rPr sz="1400" spc="-15" dirty="0">
                <a:latin typeface="Microsoft Sans Serif"/>
                <a:cs typeface="Microsoft Sans Serif"/>
              </a:rPr>
              <a:t> родителей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(законных</a:t>
            </a:r>
            <a:r>
              <a:rPr sz="1400" spc="-15" dirty="0">
                <a:latin typeface="Microsoft Sans Serif"/>
                <a:cs typeface="Microsoft Sans Serif"/>
              </a:rPr>
              <a:t> представителей)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в</a:t>
            </a:r>
            <a:r>
              <a:rPr sz="1400" spc="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вопросах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развития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и</a:t>
            </a:r>
            <a:r>
              <a:rPr sz="1400" spc="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образования,</a:t>
            </a:r>
            <a:r>
              <a:rPr sz="1400" spc="-10" dirty="0">
                <a:latin typeface="Microsoft Sans Serif"/>
                <a:cs typeface="Microsoft Sans Serif"/>
              </a:rPr>
              <a:t> охраны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и </a:t>
            </a:r>
            <a:r>
              <a:rPr sz="1400" spc="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укрепления</a:t>
            </a:r>
            <a:r>
              <a:rPr sz="1400" spc="1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здоровья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детей;</a:t>
            </a:r>
            <a:endParaRPr sz="1400">
              <a:latin typeface="Microsoft Sans Serif"/>
              <a:cs typeface="Microsoft Sans Serif"/>
            </a:endParaRPr>
          </a:p>
          <a:p>
            <a:pPr marL="286385" marR="5080" indent="-274320" algn="just">
              <a:lnSpc>
                <a:spcPts val="1340"/>
              </a:lnSpc>
              <a:spcBef>
                <a:spcPts val="595"/>
              </a:spcBef>
              <a:buClr>
                <a:srgbClr val="FD8537"/>
              </a:buClr>
              <a:buSzPct val="67857"/>
              <a:buFont typeface="Wingdings"/>
              <a:buChar char=""/>
              <a:tabLst>
                <a:tab pos="287020" algn="l"/>
              </a:tabLst>
            </a:pPr>
            <a:r>
              <a:rPr sz="1400" spc="-15" dirty="0">
                <a:latin typeface="Microsoft Sans Serif"/>
                <a:cs typeface="Microsoft Sans Serif"/>
              </a:rPr>
              <a:t>обеспечение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преемственности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целей,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spc="-25" dirty="0">
                <a:latin typeface="Microsoft Sans Serif"/>
                <a:cs typeface="Microsoft Sans Serif"/>
              </a:rPr>
              <a:t>задач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и</a:t>
            </a:r>
            <a:r>
              <a:rPr sz="1400" spc="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содержания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дошкольного</a:t>
            </a:r>
            <a:r>
              <a:rPr sz="1400" spc="33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общего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и </a:t>
            </a:r>
            <a:r>
              <a:rPr sz="1400" spc="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начального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общего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образования.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372982" y="5870244"/>
            <a:ext cx="12509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15329" y="193465"/>
            <a:ext cx="7722234" cy="1320165"/>
            <a:chOff x="815329" y="193465"/>
            <a:chExt cx="7722234" cy="1320165"/>
          </a:xfrm>
          <a:solidFill>
            <a:schemeClr val="accent3"/>
          </a:solidFill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5329" y="193465"/>
              <a:ext cx="7722129" cy="1319907"/>
            </a:xfrm>
            <a:prstGeom prst="rect">
              <a:avLst/>
            </a:prstGeom>
            <a:grpFill/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56487" y="214884"/>
              <a:ext cx="7644383" cy="1232916"/>
            </a:xfrm>
            <a:prstGeom prst="rect">
              <a:avLst/>
            </a:prstGeom>
            <a:grpFill/>
          </p:spPr>
        </p:pic>
        <p:sp>
          <p:nvSpPr>
            <p:cNvPr id="5" name="object 5"/>
            <p:cNvSpPr/>
            <p:nvPr/>
          </p:nvSpPr>
          <p:spPr>
            <a:xfrm>
              <a:off x="856487" y="214884"/>
              <a:ext cx="7644765" cy="1233170"/>
            </a:xfrm>
            <a:custGeom>
              <a:avLst/>
              <a:gdLst/>
              <a:ahLst/>
              <a:cxnLst/>
              <a:rect l="l" t="t" r="r" b="b"/>
              <a:pathLst>
                <a:path w="7644765" h="1233170">
                  <a:moveTo>
                    <a:pt x="0" y="1232916"/>
                  </a:moveTo>
                  <a:lnTo>
                    <a:pt x="7644383" y="1232916"/>
                  </a:lnTo>
                  <a:lnTo>
                    <a:pt x="7644383" y="0"/>
                  </a:lnTo>
                  <a:lnTo>
                    <a:pt x="0" y="0"/>
                  </a:lnTo>
                  <a:lnTo>
                    <a:pt x="0" y="1232916"/>
                  </a:lnTo>
                  <a:close/>
                </a:path>
              </a:pathLst>
            </a:custGeom>
            <a:grpFill/>
            <a:ln w="12191">
              <a:solidFill>
                <a:srgbClr val="FF690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79575" y="446519"/>
              <a:ext cx="7008114" cy="416826"/>
            </a:xfrm>
            <a:prstGeom prst="rect">
              <a:avLst/>
            </a:prstGeom>
            <a:grpFill/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14602" y="480821"/>
              <a:ext cx="6939813" cy="349123"/>
            </a:xfrm>
            <a:prstGeom prst="rect">
              <a:avLst/>
            </a:prstGeom>
            <a:grpFill/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60219" y="879347"/>
              <a:ext cx="5827013" cy="413765"/>
            </a:xfrm>
            <a:prstGeom prst="rect">
              <a:avLst/>
            </a:prstGeom>
            <a:grpFill/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95906" y="914019"/>
              <a:ext cx="5758942" cy="346837"/>
            </a:xfrm>
            <a:prstGeom prst="rect">
              <a:avLst/>
            </a:prstGeom>
            <a:grpFill/>
          </p:spPr>
        </p:pic>
      </p:grpSp>
      <p:grpSp>
        <p:nvGrpSpPr>
          <p:cNvPr id="10" name="object 10"/>
          <p:cNvGrpSpPr/>
          <p:nvPr/>
        </p:nvGrpSpPr>
        <p:grpSpPr>
          <a:xfrm>
            <a:off x="673593" y="1697684"/>
            <a:ext cx="7720965" cy="1586865"/>
            <a:chOff x="673593" y="1697684"/>
            <a:chExt cx="7720965" cy="1586865"/>
          </a:xfrm>
        </p:grpSpPr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73593" y="1697684"/>
              <a:ext cx="7720612" cy="158656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14755" y="1714500"/>
              <a:ext cx="7642859" cy="1499615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714755" y="1714500"/>
              <a:ext cx="7642859" cy="1499870"/>
            </a:xfrm>
            <a:custGeom>
              <a:avLst/>
              <a:gdLst/>
              <a:ahLst/>
              <a:cxnLst/>
              <a:rect l="l" t="t" r="r" b="b"/>
              <a:pathLst>
                <a:path w="7642859" h="1499870">
                  <a:moveTo>
                    <a:pt x="0" y="1499615"/>
                  </a:moveTo>
                  <a:lnTo>
                    <a:pt x="7642859" y="1499615"/>
                  </a:lnTo>
                  <a:lnTo>
                    <a:pt x="7642859" y="0"/>
                  </a:lnTo>
                  <a:lnTo>
                    <a:pt x="0" y="0"/>
                  </a:lnTo>
                  <a:lnTo>
                    <a:pt x="0" y="1499615"/>
                  </a:lnTo>
                  <a:close/>
                </a:path>
              </a:pathLst>
            </a:custGeom>
            <a:ln w="12191">
              <a:solidFill>
                <a:srgbClr val="FF690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1150721" y="2016632"/>
            <a:ext cx="677100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62355" marR="5080" indent="-1050290">
              <a:lnSpc>
                <a:spcPct val="100000"/>
              </a:lnSpc>
              <a:spcBef>
                <a:spcPts val="95"/>
              </a:spcBef>
            </a:pPr>
            <a:r>
              <a:rPr sz="2800" spc="-15" dirty="0">
                <a:solidFill>
                  <a:srgbClr val="001F5F"/>
                </a:solidFill>
                <a:latin typeface="Arial"/>
                <a:cs typeface="Arial"/>
              </a:rPr>
              <a:t>Обязательная</a:t>
            </a:r>
            <a:r>
              <a:rPr sz="2800" spc="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001F5F"/>
                </a:solidFill>
                <a:latin typeface="Arial"/>
                <a:cs typeface="Arial"/>
              </a:rPr>
              <a:t>часть</a:t>
            </a:r>
            <a:r>
              <a:rPr sz="2800" spc="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001F5F"/>
                </a:solidFill>
                <a:latin typeface="Arial"/>
                <a:cs typeface="Arial"/>
              </a:rPr>
              <a:t>( </a:t>
            </a:r>
            <a:r>
              <a:rPr sz="2800" spc="-20" dirty="0">
                <a:solidFill>
                  <a:srgbClr val="001F5F"/>
                </a:solidFill>
                <a:latin typeface="Arial"/>
                <a:cs typeface="Arial"/>
              </a:rPr>
              <a:t>объем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001F5F"/>
                </a:solidFill>
                <a:latin typeface="Arial"/>
                <a:cs typeface="Arial"/>
              </a:rPr>
              <a:t>не</a:t>
            </a:r>
            <a:r>
              <a:rPr sz="2800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001F5F"/>
                </a:solidFill>
                <a:latin typeface="Arial"/>
                <a:cs typeface="Arial"/>
              </a:rPr>
              <a:t>менее </a:t>
            </a:r>
            <a:r>
              <a:rPr sz="2800" spc="-7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60%</a:t>
            </a:r>
            <a:r>
              <a:rPr sz="280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spc="-35" dirty="0">
                <a:solidFill>
                  <a:srgbClr val="001F5F"/>
                </a:solidFill>
                <a:latin typeface="Arial"/>
                <a:cs typeface="Arial"/>
              </a:rPr>
              <a:t>от</a:t>
            </a:r>
            <a:r>
              <a:rPr sz="2800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001F5F"/>
                </a:solidFill>
                <a:latin typeface="Arial"/>
                <a:cs typeface="Arial"/>
              </a:rPr>
              <a:t>её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001F5F"/>
                </a:solidFill>
                <a:latin typeface="Arial"/>
                <a:cs typeface="Arial"/>
              </a:rPr>
              <a:t>общего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001F5F"/>
                </a:solidFill>
                <a:latin typeface="Arial"/>
                <a:cs typeface="Arial"/>
              </a:rPr>
              <a:t>объёма)</a:t>
            </a:r>
            <a:endParaRPr sz="28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2560320" y="3685032"/>
            <a:ext cx="4425950" cy="2982595"/>
            <a:chOff x="2560320" y="3685032"/>
            <a:chExt cx="4425950" cy="2982595"/>
          </a:xfrm>
        </p:grpSpPr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673082" y="3698719"/>
              <a:ext cx="4102628" cy="285754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560320" y="3685032"/>
              <a:ext cx="4425696" cy="2982468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714244" y="3715512"/>
              <a:ext cx="4015739" cy="2770632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2714244" y="3715511"/>
            <a:ext cx="4015740" cy="277114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2192">
            <a:solidFill>
              <a:srgbClr val="8B9BBD"/>
            </a:solidFill>
          </a:ln>
        </p:spPr>
        <p:txBody>
          <a:bodyPr vert="horz" wrap="square" lIns="0" tIns="95885" rIns="0" bIns="0" rtlCol="0">
            <a:spAutoFit/>
          </a:bodyPr>
          <a:lstStyle/>
          <a:p>
            <a:pPr marL="112395" marR="106045" indent="1270" algn="ctr">
              <a:lnSpc>
                <a:spcPct val="100000"/>
              </a:lnSpc>
              <a:spcBef>
                <a:spcPts val="755"/>
              </a:spcBef>
            </a:pPr>
            <a:r>
              <a:rPr sz="2800" b="1" spc="-10" dirty="0">
                <a:solidFill>
                  <a:srgbClr val="001F5F"/>
                </a:solidFill>
                <a:latin typeface="Arial"/>
                <a:cs typeface="Arial"/>
              </a:rPr>
              <a:t>Вариативная</a:t>
            </a:r>
            <a:r>
              <a:rPr sz="2800" b="1" spc="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b="1" spc="-10" dirty="0">
                <a:solidFill>
                  <a:srgbClr val="001F5F"/>
                </a:solidFill>
                <a:latin typeface="Arial"/>
                <a:cs typeface="Arial"/>
              </a:rPr>
              <a:t>часть </a:t>
            </a:r>
            <a:r>
              <a:rPr sz="2800" b="1" spc="-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b="1" spc="-10" dirty="0">
                <a:solidFill>
                  <a:srgbClr val="001F5F"/>
                </a:solidFill>
                <a:latin typeface="Arial"/>
                <a:cs typeface="Arial"/>
              </a:rPr>
              <a:t>(часть, </a:t>
            </a:r>
            <a:r>
              <a:rPr sz="2800" b="1" spc="-25" dirty="0">
                <a:solidFill>
                  <a:srgbClr val="001F5F"/>
                </a:solidFill>
                <a:latin typeface="Arial"/>
                <a:cs typeface="Arial"/>
              </a:rPr>
              <a:t>формируемая </a:t>
            </a:r>
            <a:r>
              <a:rPr sz="2800" b="1" spc="-7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1F5F"/>
                </a:solidFill>
                <a:latin typeface="Arial"/>
                <a:cs typeface="Arial"/>
              </a:rPr>
              <a:t>участниками</a:t>
            </a:r>
            <a:endParaRPr sz="2800" dirty="0">
              <a:latin typeface="Arial"/>
              <a:cs typeface="Arial"/>
            </a:endParaRPr>
          </a:p>
          <a:p>
            <a:pPr marL="417195" marR="411480" algn="ctr">
              <a:lnSpc>
                <a:spcPct val="100000"/>
              </a:lnSpc>
              <a:spcBef>
                <a:spcPts val="5"/>
              </a:spcBef>
            </a:pPr>
            <a:r>
              <a:rPr sz="2800" b="1" spc="-5" dirty="0">
                <a:solidFill>
                  <a:srgbClr val="001F5F"/>
                </a:solidFill>
                <a:latin typeface="Arial"/>
                <a:cs typeface="Arial"/>
              </a:rPr>
              <a:t>об</a:t>
            </a:r>
            <a:r>
              <a:rPr sz="2800" b="1" spc="-15" dirty="0">
                <a:solidFill>
                  <a:srgbClr val="001F5F"/>
                </a:solidFill>
                <a:latin typeface="Arial"/>
                <a:cs typeface="Arial"/>
              </a:rPr>
              <a:t>р</a:t>
            </a:r>
            <a:r>
              <a:rPr sz="2800" b="1" spc="30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2800" b="1" spc="-80" dirty="0">
                <a:solidFill>
                  <a:srgbClr val="001F5F"/>
                </a:solidFill>
                <a:latin typeface="Arial"/>
                <a:cs typeface="Arial"/>
              </a:rPr>
              <a:t>з</a:t>
            </a:r>
            <a:r>
              <a:rPr sz="2800" b="1" spc="-5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2800" b="1" spc="-50" dirty="0">
                <a:solidFill>
                  <a:srgbClr val="001F5F"/>
                </a:solidFill>
                <a:latin typeface="Arial"/>
                <a:cs typeface="Arial"/>
              </a:rPr>
              <a:t>в</a:t>
            </a:r>
            <a:r>
              <a:rPr sz="2800" b="1" spc="5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2800" b="1" spc="-45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2800" b="1" spc="-10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2800" b="1" spc="5" dirty="0">
                <a:solidFill>
                  <a:srgbClr val="001F5F"/>
                </a:solidFill>
                <a:latin typeface="Arial"/>
                <a:cs typeface="Arial"/>
              </a:rPr>
              <a:t>л</a:t>
            </a:r>
            <a:r>
              <a:rPr sz="2800" b="1" spc="-5" dirty="0">
                <a:solidFill>
                  <a:srgbClr val="001F5F"/>
                </a:solidFill>
                <a:latin typeface="Arial"/>
                <a:cs typeface="Arial"/>
              </a:rPr>
              <a:t>ьных  </a:t>
            </a:r>
            <a:r>
              <a:rPr sz="2800" b="1" spc="-15" dirty="0">
                <a:solidFill>
                  <a:srgbClr val="001F5F"/>
                </a:solidFill>
                <a:latin typeface="Arial"/>
                <a:cs typeface="Arial"/>
              </a:rPr>
              <a:t>отношений)</a:t>
            </a:r>
            <a:r>
              <a:rPr sz="2800" b="1" spc="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1F5F"/>
                </a:solidFill>
                <a:latin typeface="Arial"/>
                <a:cs typeface="Arial"/>
              </a:rPr>
              <a:t>–</a:t>
            </a:r>
            <a:r>
              <a:rPr sz="2800" b="1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1F5F"/>
                </a:solidFill>
                <a:latin typeface="Arial"/>
                <a:cs typeface="Arial"/>
              </a:rPr>
              <a:t>не </a:t>
            </a:r>
            <a:r>
              <a:rPr sz="2800" b="1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b="1" spc="-30" dirty="0">
                <a:solidFill>
                  <a:srgbClr val="001F5F"/>
                </a:solidFill>
                <a:latin typeface="Arial"/>
                <a:cs typeface="Arial"/>
              </a:rPr>
              <a:t>более</a:t>
            </a:r>
            <a:r>
              <a:rPr sz="2800" b="1" spc="-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001F5F"/>
                </a:solidFill>
                <a:latin typeface="Arial"/>
                <a:cs typeface="Arial"/>
              </a:rPr>
              <a:t>40%</a:t>
            </a:r>
            <a:endParaRPr sz="2800" dirty="0">
              <a:latin typeface="Arial"/>
              <a:cs typeface="Arial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656007" y="1492665"/>
            <a:ext cx="4333875" cy="4878705"/>
            <a:chOff x="557146" y="1435608"/>
            <a:chExt cx="4333875" cy="4878705"/>
          </a:xfrm>
        </p:grpSpPr>
        <p:sp>
          <p:nvSpPr>
            <p:cNvPr id="21" name="object 21"/>
            <p:cNvSpPr/>
            <p:nvPr/>
          </p:nvSpPr>
          <p:spPr>
            <a:xfrm>
              <a:off x="4572762" y="1448562"/>
              <a:ext cx="304800" cy="381000"/>
            </a:xfrm>
            <a:custGeom>
              <a:avLst/>
              <a:gdLst/>
              <a:ahLst/>
              <a:cxnLst/>
              <a:rect l="l" t="t" r="r" b="b"/>
              <a:pathLst>
                <a:path w="304800" h="381000">
                  <a:moveTo>
                    <a:pt x="228600" y="0"/>
                  </a:moveTo>
                  <a:lnTo>
                    <a:pt x="76200" y="0"/>
                  </a:lnTo>
                  <a:lnTo>
                    <a:pt x="76200" y="228600"/>
                  </a:lnTo>
                  <a:lnTo>
                    <a:pt x="0" y="228600"/>
                  </a:lnTo>
                  <a:lnTo>
                    <a:pt x="152400" y="381000"/>
                  </a:lnTo>
                  <a:lnTo>
                    <a:pt x="304800" y="228600"/>
                  </a:lnTo>
                  <a:lnTo>
                    <a:pt x="228600" y="228600"/>
                  </a:lnTo>
                  <a:lnTo>
                    <a:pt x="228600" y="0"/>
                  </a:lnTo>
                  <a:close/>
                </a:path>
              </a:pathLst>
            </a:custGeom>
            <a:solidFill>
              <a:srgbClr val="FD85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572762" y="1448562"/>
              <a:ext cx="304800" cy="381000"/>
            </a:xfrm>
            <a:custGeom>
              <a:avLst/>
              <a:gdLst/>
              <a:ahLst/>
              <a:cxnLst/>
              <a:rect l="l" t="t" r="r" b="b"/>
              <a:pathLst>
                <a:path w="304800" h="381000">
                  <a:moveTo>
                    <a:pt x="0" y="228600"/>
                  </a:moveTo>
                  <a:lnTo>
                    <a:pt x="76200" y="228600"/>
                  </a:lnTo>
                  <a:lnTo>
                    <a:pt x="76200" y="0"/>
                  </a:lnTo>
                  <a:lnTo>
                    <a:pt x="228600" y="0"/>
                  </a:lnTo>
                  <a:lnTo>
                    <a:pt x="228600" y="228600"/>
                  </a:lnTo>
                  <a:lnTo>
                    <a:pt x="304800" y="228600"/>
                  </a:lnTo>
                  <a:lnTo>
                    <a:pt x="152400" y="381000"/>
                  </a:lnTo>
                  <a:lnTo>
                    <a:pt x="0" y="228600"/>
                  </a:lnTo>
                  <a:close/>
                </a:path>
              </a:pathLst>
            </a:custGeom>
            <a:ln w="25908">
              <a:solidFill>
                <a:srgbClr val="BA602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048761" y="3277362"/>
              <a:ext cx="381000" cy="381000"/>
            </a:xfrm>
            <a:custGeom>
              <a:avLst/>
              <a:gdLst/>
              <a:ahLst/>
              <a:cxnLst/>
              <a:rect l="l" t="t" r="r" b="b"/>
              <a:pathLst>
                <a:path w="381000" h="381000">
                  <a:moveTo>
                    <a:pt x="285750" y="0"/>
                  </a:moveTo>
                  <a:lnTo>
                    <a:pt x="95250" y="0"/>
                  </a:lnTo>
                  <a:lnTo>
                    <a:pt x="95250" y="190500"/>
                  </a:lnTo>
                  <a:lnTo>
                    <a:pt x="0" y="190500"/>
                  </a:lnTo>
                  <a:lnTo>
                    <a:pt x="190500" y="381000"/>
                  </a:lnTo>
                  <a:lnTo>
                    <a:pt x="381000" y="190500"/>
                  </a:lnTo>
                  <a:lnTo>
                    <a:pt x="285750" y="190500"/>
                  </a:lnTo>
                  <a:lnTo>
                    <a:pt x="285750" y="0"/>
                  </a:lnTo>
                  <a:close/>
                </a:path>
              </a:pathLst>
            </a:custGeom>
            <a:solidFill>
              <a:srgbClr val="FD85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048761" y="3277362"/>
              <a:ext cx="381000" cy="381000"/>
            </a:xfrm>
            <a:custGeom>
              <a:avLst/>
              <a:gdLst/>
              <a:ahLst/>
              <a:cxnLst/>
              <a:rect l="l" t="t" r="r" b="b"/>
              <a:pathLst>
                <a:path w="381000" h="381000">
                  <a:moveTo>
                    <a:pt x="0" y="190500"/>
                  </a:moveTo>
                  <a:lnTo>
                    <a:pt x="95250" y="190500"/>
                  </a:lnTo>
                  <a:lnTo>
                    <a:pt x="95250" y="0"/>
                  </a:lnTo>
                  <a:lnTo>
                    <a:pt x="285750" y="0"/>
                  </a:lnTo>
                  <a:lnTo>
                    <a:pt x="285750" y="190500"/>
                  </a:lnTo>
                  <a:lnTo>
                    <a:pt x="381000" y="190500"/>
                  </a:lnTo>
                  <a:lnTo>
                    <a:pt x="190500" y="381000"/>
                  </a:lnTo>
                  <a:lnTo>
                    <a:pt x="0" y="190500"/>
                  </a:lnTo>
                  <a:close/>
                </a:path>
              </a:pathLst>
            </a:custGeom>
            <a:ln w="25908">
              <a:solidFill>
                <a:srgbClr val="BA602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57146" y="4676801"/>
              <a:ext cx="1663262" cy="163701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26210" y="650874"/>
            <a:ext cx="586041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40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2250" b="1" spc="-40" dirty="0">
                <a:solidFill>
                  <a:srgbClr val="001F5F"/>
                </a:solidFill>
                <a:latin typeface="Arial"/>
                <a:cs typeface="Arial"/>
              </a:rPr>
              <a:t>БРАЗОВАТЕЛЬНАЯ</a:t>
            </a:r>
            <a:r>
              <a:rPr sz="2250" b="1" spc="10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250" b="1" spc="-35" dirty="0">
                <a:solidFill>
                  <a:srgbClr val="001F5F"/>
                </a:solidFill>
                <a:latin typeface="Arial"/>
                <a:cs typeface="Arial"/>
              </a:rPr>
              <a:t>ПРОГРАММА</a:t>
            </a:r>
            <a:r>
              <a:rPr sz="2250" b="1" spc="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b="1" spc="-10" dirty="0">
                <a:solidFill>
                  <a:srgbClr val="001F5F"/>
                </a:solidFill>
                <a:latin typeface="Arial"/>
                <a:cs typeface="Arial"/>
              </a:rPr>
              <a:t>ДОО</a:t>
            </a:r>
            <a:endParaRPr sz="2800">
              <a:latin typeface="Arial"/>
              <a:cs typeface="Arial"/>
            </a:endParaRPr>
          </a:p>
          <a:p>
            <a:pPr marL="81280">
              <a:lnSpc>
                <a:spcPct val="100000"/>
              </a:lnSpc>
            </a:pPr>
            <a:r>
              <a:rPr sz="2250" b="1" spc="-15" dirty="0">
                <a:solidFill>
                  <a:srgbClr val="001F5F"/>
                </a:solidFill>
                <a:latin typeface="Arial"/>
                <a:cs typeface="Arial"/>
              </a:rPr>
              <a:t>ВКЛЮЧАЕТ</a:t>
            </a:r>
            <a:r>
              <a:rPr sz="2250" b="1" spc="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250" b="1" spc="-5" dirty="0">
                <a:solidFill>
                  <a:srgbClr val="001F5F"/>
                </a:solidFill>
                <a:latin typeface="Arial"/>
                <a:cs typeface="Arial"/>
              </a:rPr>
              <a:t>ТРИ</a:t>
            </a:r>
            <a:r>
              <a:rPr sz="2250" b="1" spc="1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250" b="1" spc="-10" dirty="0">
                <a:solidFill>
                  <a:srgbClr val="001F5F"/>
                </a:solidFill>
                <a:latin typeface="Arial"/>
                <a:cs typeface="Arial"/>
              </a:rPr>
              <a:t>ОСНОВНЫХ</a:t>
            </a:r>
            <a:r>
              <a:rPr sz="2250" b="1" spc="10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250" b="1" spc="-35" dirty="0">
                <a:solidFill>
                  <a:srgbClr val="001F5F"/>
                </a:solidFill>
                <a:latin typeface="Arial"/>
                <a:cs typeface="Arial"/>
              </a:rPr>
              <a:t>РАЗДЕЛА</a:t>
            </a:r>
            <a:r>
              <a:rPr sz="2800" b="1" spc="-35" dirty="0">
                <a:solidFill>
                  <a:srgbClr val="001F5F"/>
                </a:solidFill>
                <a:latin typeface="Arial"/>
                <a:cs typeface="Arial"/>
              </a:rPr>
              <a:t>:</a:t>
            </a:r>
            <a:endParaRPr sz="28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856489" y="1505711"/>
            <a:ext cx="6534912" cy="1908175"/>
            <a:chOff x="856488" y="1505711"/>
            <a:chExt cx="7274559" cy="1908175"/>
          </a:xfrm>
          <a:solidFill>
            <a:schemeClr val="bg2"/>
          </a:solidFill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51504" y="1557527"/>
              <a:ext cx="755904" cy="978408"/>
            </a:xfrm>
            <a:prstGeom prst="rect">
              <a:avLst/>
            </a:prstGeom>
            <a:grpFill/>
          </p:spPr>
        </p:pic>
        <p:sp>
          <p:nvSpPr>
            <p:cNvPr id="5" name="object 5"/>
            <p:cNvSpPr/>
            <p:nvPr/>
          </p:nvSpPr>
          <p:spPr>
            <a:xfrm>
              <a:off x="856488" y="2500883"/>
              <a:ext cx="7274559" cy="913130"/>
            </a:xfrm>
            <a:custGeom>
              <a:avLst/>
              <a:gdLst/>
              <a:ahLst/>
              <a:cxnLst/>
              <a:rect l="l" t="t" r="r" b="b"/>
              <a:pathLst>
                <a:path w="7274559" h="913129">
                  <a:moveTo>
                    <a:pt x="6817613" y="0"/>
                  </a:moveTo>
                  <a:lnTo>
                    <a:pt x="456438" y="0"/>
                  </a:lnTo>
                  <a:lnTo>
                    <a:pt x="409770" y="2356"/>
                  </a:lnTo>
                  <a:lnTo>
                    <a:pt x="364450" y="9272"/>
                  </a:lnTo>
                  <a:lnTo>
                    <a:pt x="320707" y="20519"/>
                  </a:lnTo>
                  <a:lnTo>
                    <a:pt x="278772" y="35867"/>
                  </a:lnTo>
                  <a:lnTo>
                    <a:pt x="238873" y="55087"/>
                  </a:lnTo>
                  <a:lnTo>
                    <a:pt x="201239" y="77949"/>
                  </a:lnTo>
                  <a:lnTo>
                    <a:pt x="166101" y="104224"/>
                  </a:lnTo>
                  <a:lnTo>
                    <a:pt x="133688" y="133683"/>
                  </a:lnTo>
                  <a:lnTo>
                    <a:pt x="104228" y="166096"/>
                  </a:lnTo>
                  <a:lnTo>
                    <a:pt x="77952" y="201234"/>
                  </a:lnTo>
                  <a:lnTo>
                    <a:pt x="55089" y="238867"/>
                  </a:lnTo>
                  <a:lnTo>
                    <a:pt x="35869" y="278766"/>
                  </a:lnTo>
                  <a:lnTo>
                    <a:pt x="20520" y="320703"/>
                  </a:lnTo>
                  <a:lnTo>
                    <a:pt x="9273" y="364446"/>
                  </a:lnTo>
                  <a:lnTo>
                    <a:pt x="2356" y="409768"/>
                  </a:lnTo>
                  <a:lnTo>
                    <a:pt x="0" y="456438"/>
                  </a:lnTo>
                  <a:lnTo>
                    <a:pt x="2356" y="503107"/>
                  </a:lnTo>
                  <a:lnTo>
                    <a:pt x="9273" y="548429"/>
                  </a:lnTo>
                  <a:lnTo>
                    <a:pt x="20520" y="592172"/>
                  </a:lnTo>
                  <a:lnTo>
                    <a:pt x="35869" y="634109"/>
                  </a:lnTo>
                  <a:lnTo>
                    <a:pt x="55089" y="674008"/>
                  </a:lnTo>
                  <a:lnTo>
                    <a:pt x="77952" y="711641"/>
                  </a:lnTo>
                  <a:lnTo>
                    <a:pt x="104228" y="746779"/>
                  </a:lnTo>
                  <a:lnTo>
                    <a:pt x="133688" y="779192"/>
                  </a:lnTo>
                  <a:lnTo>
                    <a:pt x="166101" y="808651"/>
                  </a:lnTo>
                  <a:lnTo>
                    <a:pt x="201239" y="834926"/>
                  </a:lnTo>
                  <a:lnTo>
                    <a:pt x="238873" y="857788"/>
                  </a:lnTo>
                  <a:lnTo>
                    <a:pt x="278772" y="877008"/>
                  </a:lnTo>
                  <a:lnTo>
                    <a:pt x="320707" y="892356"/>
                  </a:lnTo>
                  <a:lnTo>
                    <a:pt x="364450" y="903603"/>
                  </a:lnTo>
                  <a:lnTo>
                    <a:pt x="409770" y="910519"/>
                  </a:lnTo>
                  <a:lnTo>
                    <a:pt x="456438" y="912876"/>
                  </a:lnTo>
                  <a:lnTo>
                    <a:pt x="6817613" y="912876"/>
                  </a:lnTo>
                  <a:lnTo>
                    <a:pt x="6864283" y="910519"/>
                  </a:lnTo>
                  <a:lnTo>
                    <a:pt x="6909605" y="903603"/>
                  </a:lnTo>
                  <a:lnTo>
                    <a:pt x="6953348" y="892356"/>
                  </a:lnTo>
                  <a:lnTo>
                    <a:pt x="6995285" y="877008"/>
                  </a:lnTo>
                  <a:lnTo>
                    <a:pt x="7035184" y="857788"/>
                  </a:lnTo>
                  <a:lnTo>
                    <a:pt x="7072817" y="834926"/>
                  </a:lnTo>
                  <a:lnTo>
                    <a:pt x="7107955" y="808651"/>
                  </a:lnTo>
                  <a:lnTo>
                    <a:pt x="7140368" y="779192"/>
                  </a:lnTo>
                  <a:lnTo>
                    <a:pt x="7169827" y="746779"/>
                  </a:lnTo>
                  <a:lnTo>
                    <a:pt x="7196102" y="711641"/>
                  </a:lnTo>
                  <a:lnTo>
                    <a:pt x="7218964" y="674008"/>
                  </a:lnTo>
                  <a:lnTo>
                    <a:pt x="7238184" y="634109"/>
                  </a:lnTo>
                  <a:lnTo>
                    <a:pt x="7253532" y="592172"/>
                  </a:lnTo>
                  <a:lnTo>
                    <a:pt x="7264779" y="548429"/>
                  </a:lnTo>
                  <a:lnTo>
                    <a:pt x="7271695" y="503107"/>
                  </a:lnTo>
                  <a:lnTo>
                    <a:pt x="7274052" y="456438"/>
                  </a:lnTo>
                  <a:lnTo>
                    <a:pt x="7271695" y="409768"/>
                  </a:lnTo>
                  <a:lnTo>
                    <a:pt x="7264779" y="364446"/>
                  </a:lnTo>
                  <a:lnTo>
                    <a:pt x="7253532" y="320703"/>
                  </a:lnTo>
                  <a:lnTo>
                    <a:pt x="7238184" y="278766"/>
                  </a:lnTo>
                  <a:lnTo>
                    <a:pt x="7218964" y="238867"/>
                  </a:lnTo>
                  <a:lnTo>
                    <a:pt x="7196102" y="201234"/>
                  </a:lnTo>
                  <a:lnTo>
                    <a:pt x="7169827" y="166096"/>
                  </a:lnTo>
                  <a:lnTo>
                    <a:pt x="7140368" y="133683"/>
                  </a:lnTo>
                  <a:lnTo>
                    <a:pt x="7107955" y="104224"/>
                  </a:lnTo>
                  <a:lnTo>
                    <a:pt x="7072817" y="77949"/>
                  </a:lnTo>
                  <a:lnTo>
                    <a:pt x="7035184" y="55087"/>
                  </a:lnTo>
                  <a:lnTo>
                    <a:pt x="6995285" y="35867"/>
                  </a:lnTo>
                  <a:lnTo>
                    <a:pt x="6953348" y="20519"/>
                  </a:lnTo>
                  <a:lnTo>
                    <a:pt x="6909605" y="9272"/>
                  </a:lnTo>
                  <a:lnTo>
                    <a:pt x="6864283" y="2356"/>
                  </a:lnTo>
                  <a:lnTo>
                    <a:pt x="6817613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75403" y="1505711"/>
              <a:ext cx="755904" cy="1080515"/>
            </a:xfrm>
            <a:prstGeom prst="rect">
              <a:avLst/>
            </a:prstGeom>
            <a:grpFill/>
          </p:spPr>
        </p:pic>
      </p:grpSp>
      <p:sp>
        <p:nvSpPr>
          <p:cNvPr id="7" name="object 7"/>
          <p:cNvSpPr/>
          <p:nvPr/>
        </p:nvSpPr>
        <p:spPr>
          <a:xfrm>
            <a:off x="786383" y="3928871"/>
            <a:ext cx="6681217" cy="913130"/>
          </a:xfrm>
          <a:custGeom>
            <a:avLst/>
            <a:gdLst/>
            <a:ahLst/>
            <a:cxnLst/>
            <a:rect l="l" t="t" r="r" b="b"/>
            <a:pathLst>
              <a:path w="7272655" h="913129">
                <a:moveTo>
                  <a:pt x="6816090" y="0"/>
                </a:moveTo>
                <a:lnTo>
                  <a:pt x="456438" y="0"/>
                </a:lnTo>
                <a:lnTo>
                  <a:pt x="409770" y="2356"/>
                </a:lnTo>
                <a:lnTo>
                  <a:pt x="364450" y="9272"/>
                </a:lnTo>
                <a:lnTo>
                  <a:pt x="320707" y="20519"/>
                </a:lnTo>
                <a:lnTo>
                  <a:pt x="278772" y="35867"/>
                </a:lnTo>
                <a:lnTo>
                  <a:pt x="238873" y="55087"/>
                </a:lnTo>
                <a:lnTo>
                  <a:pt x="201239" y="77949"/>
                </a:lnTo>
                <a:lnTo>
                  <a:pt x="166101" y="104224"/>
                </a:lnTo>
                <a:lnTo>
                  <a:pt x="133688" y="133683"/>
                </a:lnTo>
                <a:lnTo>
                  <a:pt x="104228" y="166096"/>
                </a:lnTo>
                <a:lnTo>
                  <a:pt x="77952" y="201234"/>
                </a:lnTo>
                <a:lnTo>
                  <a:pt x="55089" y="238867"/>
                </a:lnTo>
                <a:lnTo>
                  <a:pt x="35869" y="278766"/>
                </a:lnTo>
                <a:lnTo>
                  <a:pt x="20520" y="320703"/>
                </a:lnTo>
                <a:lnTo>
                  <a:pt x="9273" y="364446"/>
                </a:lnTo>
                <a:lnTo>
                  <a:pt x="2356" y="409768"/>
                </a:lnTo>
                <a:lnTo>
                  <a:pt x="0" y="456438"/>
                </a:lnTo>
                <a:lnTo>
                  <a:pt x="2356" y="503107"/>
                </a:lnTo>
                <a:lnTo>
                  <a:pt x="9273" y="548429"/>
                </a:lnTo>
                <a:lnTo>
                  <a:pt x="20520" y="592172"/>
                </a:lnTo>
                <a:lnTo>
                  <a:pt x="35869" y="634109"/>
                </a:lnTo>
                <a:lnTo>
                  <a:pt x="55089" y="674008"/>
                </a:lnTo>
                <a:lnTo>
                  <a:pt x="77952" y="711641"/>
                </a:lnTo>
                <a:lnTo>
                  <a:pt x="104228" y="746779"/>
                </a:lnTo>
                <a:lnTo>
                  <a:pt x="133688" y="779192"/>
                </a:lnTo>
                <a:lnTo>
                  <a:pt x="166101" y="808651"/>
                </a:lnTo>
                <a:lnTo>
                  <a:pt x="201239" y="834926"/>
                </a:lnTo>
                <a:lnTo>
                  <a:pt x="238873" y="857788"/>
                </a:lnTo>
                <a:lnTo>
                  <a:pt x="278772" y="877008"/>
                </a:lnTo>
                <a:lnTo>
                  <a:pt x="320707" y="892356"/>
                </a:lnTo>
                <a:lnTo>
                  <a:pt x="364450" y="903603"/>
                </a:lnTo>
                <a:lnTo>
                  <a:pt x="409770" y="910519"/>
                </a:lnTo>
                <a:lnTo>
                  <a:pt x="456438" y="912876"/>
                </a:lnTo>
                <a:lnTo>
                  <a:pt x="6816090" y="912876"/>
                </a:lnTo>
                <a:lnTo>
                  <a:pt x="6862759" y="910519"/>
                </a:lnTo>
                <a:lnTo>
                  <a:pt x="6908081" y="903603"/>
                </a:lnTo>
                <a:lnTo>
                  <a:pt x="6951824" y="892356"/>
                </a:lnTo>
                <a:lnTo>
                  <a:pt x="6993761" y="877008"/>
                </a:lnTo>
                <a:lnTo>
                  <a:pt x="7033660" y="857788"/>
                </a:lnTo>
                <a:lnTo>
                  <a:pt x="7071293" y="834926"/>
                </a:lnTo>
                <a:lnTo>
                  <a:pt x="7106431" y="808651"/>
                </a:lnTo>
                <a:lnTo>
                  <a:pt x="7138844" y="779192"/>
                </a:lnTo>
                <a:lnTo>
                  <a:pt x="7168303" y="746779"/>
                </a:lnTo>
                <a:lnTo>
                  <a:pt x="7194578" y="711641"/>
                </a:lnTo>
                <a:lnTo>
                  <a:pt x="7217440" y="674008"/>
                </a:lnTo>
                <a:lnTo>
                  <a:pt x="7236660" y="634109"/>
                </a:lnTo>
                <a:lnTo>
                  <a:pt x="7252008" y="592172"/>
                </a:lnTo>
                <a:lnTo>
                  <a:pt x="7263255" y="548429"/>
                </a:lnTo>
                <a:lnTo>
                  <a:pt x="7270171" y="503107"/>
                </a:lnTo>
                <a:lnTo>
                  <a:pt x="7272528" y="456438"/>
                </a:lnTo>
                <a:lnTo>
                  <a:pt x="7270171" y="409768"/>
                </a:lnTo>
                <a:lnTo>
                  <a:pt x="7263255" y="364446"/>
                </a:lnTo>
                <a:lnTo>
                  <a:pt x="7252008" y="320703"/>
                </a:lnTo>
                <a:lnTo>
                  <a:pt x="7236660" y="278766"/>
                </a:lnTo>
                <a:lnTo>
                  <a:pt x="7217440" y="238867"/>
                </a:lnTo>
                <a:lnTo>
                  <a:pt x="7194578" y="201234"/>
                </a:lnTo>
                <a:lnTo>
                  <a:pt x="7168303" y="166096"/>
                </a:lnTo>
                <a:lnTo>
                  <a:pt x="7138844" y="133683"/>
                </a:lnTo>
                <a:lnTo>
                  <a:pt x="7106431" y="104224"/>
                </a:lnTo>
                <a:lnTo>
                  <a:pt x="7071293" y="77949"/>
                </a:lnTo>
                <a:lnTo>
                  <a:pt x="7033660" y="55087"/>
                </a:lnTo>
                <a:lnTo>
                  <a:pt x="6993761" y="35867"/>
                </a:lnTo>
                <a:lnTo>
                  <a:pt x="6951824" y="20519"/>
                </a:lnTo>
                <a:lnTo>
                  <a:pt x="6908081" y="9272"/>
                </a:lnTo>
                <a:lnTo>
                  <a:pt x="6862759" y="2356"/>
                </a:lnTo>
                <a:lnTo>
                  <a:pt x="6816090" y="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  <a:alpha val="50195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810768" y="5373623"/>
            <a:ext cx="6580633" cy="913130"/>
            <a:chOff x="810768" y="5373623"/>
            <a:chExt cx="7338059" cy="913130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69491" y="5763767"/>
              <a:ext cx="182092" cy="18059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45108" y="5739383"/>
              <a:ext cx="181356" cy="179831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810768" y="5373623"/>
              <a:ext cx="7338059" cy="913130"/>
            </a:xfrm>
            <a:custGeom>
              <a:avLst/>
              <a:gdLst/>
              <a:ahLst/>
              <a:cxnLst/>
              <a:rect l="l" t="t" r="r" b="b"/>
              <a:pathLst>
                <a:path w="7338059" h="913129">
                  <a:moveTo>
                    <a:pt x="6881622" y="0"/>
                  </a:moveTo>
                  <a:lnTo>
                    <a:pt x="456438" y="0"/>
                  </a:lnTo>
                  <a:lnTo>
                    <a:pt x="409770" y="2356"/>
                  </a:lnTo>
                  <a:lnTo>
                    <a:pt x="364450" y="9272"/>
                  </a:lnTo>
                  <a:lnTo>
                    <a:pt x="320707" y="20519"/>
                  </a:lnTo>
                  <a:lnTo>
                    <a:pt x="278772" y="35867"/>
                  </a:lnTo>
                  <a:lnTo>
                    <a:pt x="238873" y="55087"/>
                  </a:lnTo>
                  <a:lnTo>
                    <a:pt x="201239" y="77949"/>
                  </a:lnTo>
                  <a:lnTo>
                    <a:pt x="166101" y="104224"/>
                  </a:lnTo>
                  <a:lnTo>
                    <a:pt x="133688" y="133683"/>
                  </a:lnTo>
                  <a:lnTo>
                    <a:pt x="104228" y="166096"/>
                  </a:lnTo>
                  <a:lnTo>
                    <a:pt x="77952" y="201234"/>
                  </a:lnTo>
                  <a:lnTo>
                    <a:pt x="55089" y="238867"/>
                  </a:lnTo>
                  <a:lnTo>
                    <a:pt x="35869" y="278766"/>
                  </a:lnTo>
                  <a:lnTo>
                    <a:pt x="20520" y="320703"/>
                  </a:lnTo>
                  <a:lnTo>
                    <a:pt x="9273" y="364446"/>
                  </a:lnTo>
                  <a:lnTo>
                    <a:pt x="2356" y="409768"/>
                  </a:lnTo>
                  <a:lnTo>
                    <a:pt x="0" y="456438"/>
                  </a:lnTo>
                  <a:lnTo>
                    <a:pt x="2356" y="503105"/>
                  </a:lnTo>
                  <a:lnTo>
                    <a:pt x="9273" y="548425"/>
                  </a:lnTo>
                  <a:lnTo>
                    <a:pt x="20520" y="592168"/>
                  </a:lnTo>
                  <a:lnTo>
                    <a:pt x="35869" y="634103"/>
                  </a:lnTo>
                  <a:lnTo>
                    <a:pt x="55089" y="674002"/>
                  </a:lnTo>
                  <a:lnTo>
                    <a:pt x="77952" y="711636"/>
                  </a:lnTo>
                  <a:lnTo>
                    <a:pt x="104228" y="746774"/>
                  </a:lnTo>
                  <a:lnTo>
                    <a:pt x="133688" y="779187"/>
                  </a:lnTo>
                  <a:lnTo>
                    <a:pt x="166101" y="808647"/>
                  </a:lnTo>
                  <a:lnTo>
                    <a:pt x="201239" y="834923"/>
                  </a:lnTo>
                  <a:lnTo>
                    <a:pt x="238873" y="857786"/>
                  </a:lnTo>
                  <a:lnTo>
                    <a:pt x="278772" y="877006"/>
                  </a:lnTo>
                  <a:lnTo>
                    <a:pt x="320707" y="892355"/>
                  </a:lnTo>
                  <a:lnTo>
                    <a:pt x="364450" y="903602"/>
                  </a:lnTo>
                  <a:lnTo>
                    <a:pt x="409770" y="910519"/>
                  </a:lnTo>
                  <a:lnTo>
                    <a:pt x="456438" y="912876"/>
                  </a:lnTo>
                  <a:lnTo>
                    <a:pt x="6881622" y="912876"/>
                  </a:lnTo>
                  <a:lnTo>
                    <a:pt x="6928291" y="910519"/>
                  </a:lnTo>
                  <a:lnTo>
                    <a:pt x="6973613" y="903602"/>
                  </a:lnTo>
                  <a:lnTo>
                    <a:pt x="7017356" y="892355"/>
                  </a:lnTo>
                  <a:lnTo>
                    <a:pt x="7059293" y="877006"/>
                  </a:lnTo>
                  <a:lnTo>
                    <a:pt x="7099192" y="857786"/>
                  </a:lnTo>
                  <a:lnTo>
                    <a:pt x="7136825" y="834923"/>
                  </a:lnTo>
                  <a:lnTo>
                    <a:pt x="7171963" y="808647"/>
                  </a:lnTo>
                  <a:lnTo>
                    <a:pt x="7204376" y="779187"/>
                  </a:lnTo>
                  <a:lnTo>
                    <a:pt x="7233835" y="746774"/>
                  </a:lnTo>
                  <a:lnTo>
                    <a:pt x="7260110" y="711636"/>
                  </a:lnTo>
                  <a:lnTo>
                    <a:pt x="7282972" y="674002"/>
                  </a:lnTo>
                  <a:lnTo>
                    <a:pt x="7302192" y="634103"/>
                  </a:lnTo>
                  <a:lnTo>
                    <a:pt x="7317540" y="592168"/>
                  </a:lnTo>
                  <a:lnTo>
                    <a:pt x="7328787" y="548425"/>
                  </a:lnTo>
                  <a:lnTo>
                    <a:pt x="7335703" y="503105"/>
                  </a:lnTo>
                  <a:lnTo>
                    <a:pt x="7338059" y="456438"/>
                  </a:lnTo>
                  <a:lnTo>
                    <a:pt x="7335703" y="409768"/>
                  </a:lnTo>
                  <a:lnTo>
                    <a:pt x="7328787" y="364446"/>
                  </a:lnTo>
                  <a:lnTo>
                    <a:pt x="7317540" y="320703"/>
                  </a:lnTo>
                  <a:lnTo>
                    <a:pt x="7302192" y="278766"/>
                  </a:lnTo>
                  <a:lnTo>
                    <a:pt x="7282972" y="238867"/>
                  </a:lnTo>
                  <a:lnTo>
                    <a:pt x="7260110" y="201234"/>
                  </a:lnTo>
                  <a:lnTo>
                    <a:pt x="7233835" y="166096"/>
                  </a:lnTo>
                  <a:lnTo>
                    <a:pt x="7204376" y="133683"/>
                  </a:lnTo>
                  <a:lnTo>
                    <a:pt x="7171963" y="104224"/>
                  </a:lnTo>
                  <a:lnTo>
                    <a:pt x="7136825" y="77949"/>
                  </a:lnTo>
                  <a:lnTo>
                    <a:pt x="7099192" y="55087"/>
                  </a:lnTo>
                  <a:lnTo>
                    <a:pt x="7059293" y="35867"/>
                  </a:lnTo>
                  <a:lnTo>
                    <a:pt x="7017356" y="20519"/>
                  </a:lnTo>
                  <a:lnTo>
                    <a:pt x="6973613" y="9272"/>
                  </a:lnTo>
                  <a:lnTo>
                    <a:pt x="6928291" y="2356"/>
                  </a:lnTo>
                  <a:lnTo>
                    <a:pt x="6881622" y="0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  <a:alpha val="50195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687067" y="2675635"/>
            <a:ext cx="5018533" cy="34894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29845" algn="ctr">
              <a:lnSpc>
                <a:spcPct val="100000"/>
              </a:lnSpc>
              <a:spcBef>
                <a:spcPts val="100"/>
              </a:spcBef>
            </a:pPr>
            <a:r>
              <a:rPr sz="3600" b="1" spc="-20" dirty="0">
                <a:solidFill>
                  <a:srgbClr val="001F5F"/>
                </a:solidFill>
                <a:latin typeface="Arial"/>
                <a:cs typeface="Arial"/>
              </a:rPr>
              <a:t>ЦЕЛЕВОЙ</a:t>
            </a:r>
            <a:endParaRPr sz="3600" dirty="0">
              <a:latin typeface="Arial"/>
              <a:cs typeface="Arial"/>
            </a:endParaRPr>
          </a:p>
          <a:p>
            <a:pPr marL="12700" marR="5080" indent="3175" algn="ctr">
              <a:lnSpc>
                <a:spcPct val="235500"/>
              </a:lnSpc>
              <a:spcBef>
                <a:spcPts val="1245"/>
              </a:spcBef>
            </a:pPr>
            <a:r>
              <a:rPr sz="3600" b="1" spc="-30" dirty="0" smtClean="0">
                <a:solidFill>
                  <a:srgbClr val="001F5F"/>
                </a:solidFill>
                <a:latin typeface="Arial"/>
                <a:cs typeface="Arial"/>
              </a:rPr>
              <a:t>СОДЕРЖАТЕЛЬНЫЙ </a:t>
            </a:r>
            <a:r>
              <a:rPr sz="3600" b="1" spc="-25" dirty="0" smtClean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endParaRPr lang="ru-RU" sz="3600" b="1" spc="-25" dirty="0" smtClean="0">
              <a:solidFill>
                <a:srgbClr val="001F5F"/>
              </a:solidFill>
              <a:latin typeface="Arial"/>
              <a:cs typeface="Arial"/>
            </a:endParaRPr>
          </a:p>
          <a:p>
            <a:pPr marL="12700" marR="5080" indent="3175" algn="ctr">
              <a:lnSpc>
                <a:spcPct val="235500"/>
              </a:lnSpc>
              <a:spcBef>
                <a:spcPts val="1245"/>
              </a:spcBef>
            </a:pPr>
            <a:r>
              <a:rPr sz="3600" b="1" dirty="0" smtClean="0">
                <a:solidFill>
                  <a:srgbClr val="001F5F"/>
                </a:solidFill>
                <a:latin typeface="Arial"/>
                <a:cs typeface="Arial"/>
              </a:rPr>
              <a:t>ОР</a:t>
            </a:r>
            <a:r>
              <a:rPr sz="3600" b="1" spc="-235" dirty="0" smtClean="0">
                <a:solidFill>
                  <a:srgbClr val="001F5F"/>
                </a:solidFill>
                <a:latin typeface="Arial"/>
                <a:cs typeface="Arial"/>
              </a:rPr>
              <a:t>Г</a:t>
            </a:r>
            <a:r>
              <a:rPr sz="3600" b="1" spc="-5" dirty="0" smtClean="0">
                <a:solidFill>
                  <a:srgbClr val="001F5F"/>
                </a:solidFill>
                <a:latin typeface="Arial"/>
                <a:cs typeface="Arial"/>
              </a:rPr>
              <a:t>АН</a:t>
            </a:r>
            <a:r>
              <a:rPr sz="3600" b="1" spc="10" dirty="0" smtClean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3600" b="1" spc="-5" dirty="0" smtClean="0">
                <a:solidFill>
                  <a:srgbClr val="001F5F"/>
                </a:solidFill>
                <a:latin typeface="Arial"/>
                <a:cs typeface="Arial"/>
              </a:rPr>
              <a:t>ЗАЦ</a:t>
            </a:r>
            <a:r>
              <a:rPr sz="3600" b="1" spc="5" dirty="0" smtClean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3600" b="1" dirty="0" smtClean="0">
                <a:solidFill>
                  <a:srgbClr val="001F5F"/>
                </a:solidFill>
                <a:latin typeface="Arial"/>
                <a:cs typeface="Arial"/>
              </a:rPr>
              <a:t>ОННЫЙ</a:t>
            </a:r>
            <a:endParaRPr sz="3600" dirty="0">
              <a:latin typeface="Arial"/>
              <a:cs typeface="Arial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1251203" y="4383023"/>
            <a:ext cx="205104" cy="205104"/>
            <a:chOff x="1251203" y="4383023"/>
            <a:chExt cx="205104" cy="205104"/>
          </a:xfrm>
        </p:grpSpPr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75587" y="4407407"/>
              <a:ext cx="180594" cy="18059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51203" y="4383023"/>
              <a:ext cx="179832" cy="179831"/>
            </a:xfrm>
            <a:prstGeom prst="rect">
              <a:avLst/>
            </a:prstGeom>
          </p:spPr>
        </p:pic>
      </p:grpSp>
      <p:grpSp>
        <p:nvGrpSpPr>
          <p:cNvPr id="16" name="object 16"/>
          <p:cNvGrpSpPr/>
          <p:nvPr/>
        </p:nvGrpSpPr>
        <p:grpSpPr>
          <a:xfrm>
            <a:off x="1181100" y="2820923"/>
            <a:ext cx="207010" cy="207010"/>
            <a:chOff x="1181100" y="2820923"/>
            <a:chExt cx="207010" cy="207010"/>
          </a:xfrm>
        </p:grpSpPr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05483" y="2845320"/>
              <a:ext cx="182092" cy="182105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81100" y="2820923"/>
              <a:ext cx="181356" cy="18135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12544" y="474090"/>
            <a:ext cx="575881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20" dirty="0">
                <a:latin typeface="Arial"/>
                <a:cs typeface="Arial"/>
              </a:rPr>
              <a:t>С</a:t>
            </a:r>
            <a:r>
              <a:rPr sz="2400" spc="-20" dirty="0">
                <a:latin typeface="Arial"/>
                <a:cs typeface="Arial"/>
              </a:rPr>
              <a:t>ОДЕРЖАНИЕ</a:t>
            </a:r>
            <a:r>
              <a:rPr sz="2400" spc="170" dirty="0">
                <a:latin typeface="Arial"/>
                <a:cs typeface="Arial"/>
              </a:rPr>
              <a:t> </a:t>
            </a:r>
            <a:r>
              <a:rPr sz="2400" spc="-20" dirty="0">
                <a:latin typeface="Arial"/>
                <a:cs typeface="Arial"/>
              </a:rPr>
              <a:t>ЦЕЛЕВОГО</a:t>
            </a:r>
            <a:r>
              <a:rPr sz="2400" spc="170" dirty="0">
                <a:latin typeface="Arial"/>
                <a:cs typeface="Arial"/>
              </a:rPr>
              <a:t> </a:t>
            </a:r>
            <a:r>
              <a:rPr sz="2400" spc="-35" dirty="0">
                <a:latin typeface="Arial"/>
                <a:cs typeface="Arial"/>
              </a:rPr>
              <a:t>РАЗДЕЛА</a:t>
            </a:r>
            <a:r>
              <a:rPr sz="3000" spc="-35" dirty="0">
                <a:latin typeface="Arial"/>
                <a:cs typeface="Arial"/>
              </a:rPr>
              <a:t>: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50240" y="1382725"/>
            <a:ext cx="522414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1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  <a:tab pos="2210435" algn="l"/>
                <a:tab pos="3886835" algn="l"/>
              </a:tabLst>
            </a:pPr>
            <a:r>
              <a:rPr sz="2400" b="1" spc="20" dirty="0">
                <a:latin typeface="Arial"/>
                <a:cs typeface="Arial"/>
              </a:rPr>
              <a:t>Ц</a:t>
            </a:r>
            <a:r>
              <a:rPr sz="2400" b="1" spc="-5" dirty="0">
                <a:latin typeface="Arial"/>
                <a:cs typeface="Arial"/>
              </a:rPr>
              <a:t>е</a:t>
            </a:r>
            <a:r>
              <a:rPr sz="2400" b="1" spc="-25" dirty="0">
                <a:latin typeface="Arial"/>
                <a:cs typeface="Arial"/>
              </a:rPr>
              <a:t>л</a:t>
            </a:r>
            <a:r>
              <a:rPr sz="2400" b="1" spc="-5" dirty="0">
                <a:latin typeface="Arial"/>
                <a:cs typeface="Arial"/>
              </a:rPr>
              <a:t>е</a:t>
            </a:r>
            <a:r>
              <a:rPr sz="2400" b="1" spc="-40" dirty="0">
                <a:latin typeface="Arial"/>
                <a:cs typeface="Arial"/>
              </a:rPr>
              <a:t>в</a:t>
            </a:r>
            <a:r>
              <a:rPr sz="2400" b="1" dirty="0">
                <a:latin typeface="Arial"/>
                <a:cs typeface="Arial"/>
              </a:rPr>
              <a:t>ой	р</a:t>
            </a:r>
            <a:r>
              <a:rPr sz="2400" b="1" spc="10" dirty="0">
                <a:latin typeface="Arial"/>
                <a:cs typeface="Arial"/>
              </a:rPr>
              <a:t>а</a:t>
            </a:r>
            <a:r>
              <a:rPr sz="2400" b="1" spc="-5" dirty="0">
                <a:latin typeface="Arial"/>
                <a:cs typeface="Arial"/>
              </a:rPr>
              <a:t>з</a:t>
            </a:r>
            <a:r>
              <a:rPr sz="2400" b="1" spc="-10" dirty="0">
                <a:latin typeface="Arial"/>
                <a:cs typeface="Arial"/>
              </a:rPr>
              <a:t>д</a:t>
            </a:r>
            <a:r>
              <a:rPr sz="2400" b="1" spc="-5" dirty="0">
                <a:latin typeface="Arial"/>
                <a:cs typeface="Arial"/>
              </a:rPr>
              <a:t>е</a:t>
            </a:r>
            <a:r>
              <a:rPr sz="2400" b="1" dirty="0">
                <a:latin typeface="Arial"/>
                <a:cs typeface="Arial"/>
              </a:rPr>
              <a:t>л	</a:t>
            </a:r>
            <a:r>
              <a:rPr sz="2400" spc="-85" dirty="0">
                <a:latin typeface="Microsoft Sans Serif"/>
                <a:cs typeface="Microsoft Sans Serif"/>
              </a:rPr>
              <a:t>в</a:t>
            </a:r>
            <a:r>
              <a:rPr sz="2400" spc="-50" dirty="0">
                <a:latin typeface="Microsoft Sans Serif"/>
                <a:cs typeface="Microsoft Sans Serif"/>
              </a:rPr>
              <a:t>к</a:t>
            </a:r>
            <a:r>
              <a:rPr sz="2400" spc="15" dirty="0">
                <a:latin typeface="Microsoft Sans Serif"/>
                <a:cs typeface="Microsoft Sans Serif"/>
              </a:rPr>
              <a:t>л</a:t>
            </a:r>
            <a:r>
              <a:rPr sz="2400" spc="-45" dirty="0">
                <a:latin typeface="Microsoft Sans Serif"/>
                <a:cs typeface="Microsoft Sans Serif"/>
              </a:rPr>
              <a:t>ю</a:t>
            </a:r>
            <a:r>
              <a:rPr sz="2400" spc="-10" dirty="0">
                <a:latin typeface="Microsoft Sans Serif"/>
                <a:cs typeface="Microsoft Sans Serif"/>
              </a:rPr>
              <a:t>ча</a:t>
            </a:r>
            <a:r>
              <a:rPr sz="2400" spc="-100" dirty="0">
                <a:latin typeface="Microsoft Sans Serif"/>
                <a:cs typeface="Microsoft Sans Serif"/>
              </a:rPr>
              <a:t>е</a:t>
            </a:r>
            <a:r>
              <a:rPr sz="2400" dirty="0">
                <a:latin typeface="Microsoft Sans Serif"/>
                <a:cs typeface="Microsoft Sans Serif"/>
              </a:rPr>
              <a:t>т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24560" y="1749044"/>
            <a:ext cx="49676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661920" algn="l"/>
                <a:tab pos="4277360" algn="l"/>
              </a:tabLst>
            </a:pPr>
            <a:r>
              <a:rPr sz="2400" spc="-10" dirty="0">
                <a:latin typeface="Microsoft Sans Serif"/>
                <a:cs typeface="Microsoft Sans Serif"/>
              </a:rPr>
              <a:t>поя</a:t>
            </a:r>
            <a:r>
              <a:rPr sz="2400" spc="-5" dirty="0">
                <a:latin typeface="Microsoft Sans Serif"/>
                <a:cs typeface="Microsoft Sans Serif"/>
              </a:rPr>
              <a:t>с</a:t>
            </a:r>
            <a:r>
              <a:rPr sz="2400" spc="-10" dirty="0">
                <a:latin typeface="Microsoft Sans Serif"/>
                <a:cs typeface="Microsoft Sans Serif"/>
              </a:rPr>
              <a:t>ни</a:t>
            </a:r>
            <a:r>
              <a:rPr sz="2400" spc="-20" dirty="0">
                <a:latin typeface="Microsoft Sans Serif"/>
                <a:cs typeface="Microsoft Sans Serif"/>
              </a:rPr>
              <a:t>т</a:t>
            </a:r>
            <a:r>
              <a:rPr sz="2400" spc="-85" dirty="0">
                <a:latin typeface="Microsoft Sans Serif"/>
                <a:cs typeface="Microsoft Sans Serif"/>
              </a:rPr>
              <a:t>е</a:t>
            </a:r>
            <a:r>
              <a:rPr sz="2400" spc="30" dirty="0">
                <a:latin typeface="Microsoft Sans Serif"/>
                <a:cs typeface="Microsoft Sans Serif"/>
              </a:rPr>
              <a:t>л</a:t>
            </a:r>
            <a:r>
              <a:rPr sz="2400" dirty="0">
                <a:latin typeface="Microsoft Sans Serif"/>
                <a:cs typeface="Microsoft Sans Serif"/>
              </a:rPr>
              <a:t>ьную	</a:t>
            </a:r>
            <a:r>
              <a:rPr sz="2400" spc="-55" dirty="0">
                <a:latin typeface="Microsoft Sans Serif"/>
                <a:cs typeface="Microsoft Sans Serif"/>
              </a:rPr>
              <a:t>запис</a:t>
            </a:r>
            <a:r>
              <a:rPr sz="2400" spc="-25" dirty="0">
                <a:latin typeface="Microsoft Sans Serif"/>
                <a:cs typeface="Microsoft Sans Serif"/>
              </a:rPr>
              <a:t>к</a:t>
            </a:r>
            <a:r>
              <a:rPr sz="2400" spc="-240" dirty="0">
                <a:latin typeface="Microsoft Sans Serif"/>
                <a:cs typeface="Microsoft Sans Serif"/>
              </a:rPr>
              <a:t>у</a:t>
            </a:r>
            <a:r>
              <a:rPr sz="2400" dirty="0">
                <a:latin typeface="Microsoft Sans Serif"/>
                <a:cs typeface="Microsoft Sans Serif"/>
              </a:rPr>
              <a:t>,	</a:t>
            </a:r>
            <a:r>
              <a:rPr sz="2400" spc="-40" dirty="0">
                <a:latin typeface="Microsoft Sans Serif"/>
                <a:cs typeface="Microsoft Sans Serif"/>
              </a:rPr>
              <a:t>ц</a:t>
            </a:r>
            <a:r>
              <a:rPr sz="2400" spc="-90" dirty="0">
                <a:latin typeface="Microsoft Sans Serif"/>
                <a:cs typeface="Microsoft Sans Serif"/>
              </a:rPr>
              <a:t>е</a:t>
            </a:r>
            <a:r>
              <a:rPr sz="2400" spc="5" dirty="0">
                <a:latin typeface="Microsoft Sans Serif"/>
                <a:cs typeface="Microsoft Sans Serif"/>
              </a:rPr>
              <a:t>ли</a:t>
            </a:r>
            <a:endParaRPr sz="240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343269" y="1382725"/>
            <a:ext cx="165163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8270">
              <a:lnSpc>
                <a:spcPct val="100000"/>
              </a:lnSpc>
              <a:spcBef>
                <a:spcPts val="100"/>
              </a:spcBef>
              <a:tabLst>
                <a:tab pos="901065" algn="l"/>
              </a:tabLst>
            </a:pPr>
            <a:r>
              <a:rPr sz="2400" dirty="0">
                <a:latin typeface="Microsoft Sans Serif"/>
                <a:cs typeface="Microsoft Sans Serif"/>
              </a:rPr>
              <a:t>в	с</a:t>
            </a:r>
            <a:r>
              <a:rPr sz="2400" spc="-45" dirty="0">
                <a:latin typeface="Microsoft Sans Serif"/>
                <a:cs typeface="Microsoft Sans Serif"/>
              </a:rPr>
              <a:t>е</a:t>
            </a:r>
            <a:r>
              <a:rPr sz="2400" spc="-50" dirty="0">
                <a:latin typeface="Microsoft Sans Serif"/>
                <a:cs typeface="Microsoft Sans Serif"/>
              </a:rPr>
              <a:t>б</a:t>
            </a:r>
            <a:r>
              <a:rPr sz="2400" spc="-5" dirty="0">
                <a:latin typeface="Microsoft Sans Serif"/>
                <a:cs typeface="Microsoft Sans Serif"/>
              </a:rPr>
              <a:t>я</a:t>
            </a:r>
            <a:r>
              <a:rPr sz="2400" dirty="0">
                <a:latin typeface="Microsoft Sans Serif"/>
                <a:cs typeface="Microsoft Sans Serif"/>
              </a:rPr>
              <a:t>:</a:t>
            </a:r>
            <a:endParaRPr sz="24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659130" algn="l"/>
              </a:tabLst>
            </a:pPr>
            <a:r>
              <a:rPr sz="2400" spc="-5" dirty="0">
                <a:latin typeface="Microsoft Sans Serif"/>
                <a:cs typeface="Microsoft Sans Serif"/>
              </a:rPr>
              <a:t>и	</a:t>
            </a:r>
            <a:r>
              <a:rPr sz="2400" spc="-40" dirty="0">
                <a:latin typeface="Microsoft Sans Serif"/>
                <a:cs typeface="Microsoft Sans Serif"/>
              </a:rPr>
              <a:t>за</a:t>
            </a:r>
            <a:r>
              <a:rPr sz="2400" spc="-35" dirty="0">
                <a:latin typeface="Microsoft Sans Serif"/>
                <a:cs typeface="Microsoft Sans Serif"/>
              </a:rPr>
              <a:t>д</a:t>
            </a:r>
            <a:r>
              <a:rPr sz="2400" spc="-55" dirty="0">
                <a:latin typeface="Microsoft Sans Serif"/>
                <a:cs typeface="Microsoft Sans Serif"/>
              </a:rPr>
              <a:t>а</a:t>
            </a:r>
            <a:r>
              <a:rPr sz="2400" spc="-20" dirty="0">
                <a:latin typeface="Microsoft Sans Serif"/>
                <a:cs typeface="Microsoft Sans Serif"/>
              </a:rPr>
              <a:t>чи</a:t>
            </a:r>
            <a:endParaRPr sz="240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24560" y="2114803"/>
            <a:ext cx="57543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113280" algn="l"/>
                <a:tab pos="3935729" algn="l"/>
                <a:tab pos="4527550" algn="l"/>
              </a:tabLst>
            </a:pPr>
            <a:r>
              <a:rPr sz="2400" spc="-20" dirty="0">
                <a:latin typeface="Microsoft Sans Serif"/>
                <a:cs typeface="Microsoft Sans Serif"/>
              </a:rPr>
              <a:t>программы,	</a:t>
            </a:r>
            <a:r>
              <a:rPr sz="2400" spc="-15" dirty="0">
                <a:latin typeface="Microsoft Sans Serif"/>
                <a:cs typeface="Microsoft Sans Serif"/>
              </a:rPr>
              <a:t>принципы	</a:t>
            </a:r>
            <a:r>
              <a:rPr sz="2400" spc="-5" dirty="0">
                <a:latin typeface="Microsoft Sans Serif"/>
                <a:cs typeface="Microsoft Sans Serif"/>
              </a:rPr>
              <a:t>и	</a:t>
            </a:r>
            <a:r>
              <a:rPr sz="2400" spc="-30" dirty="0">
                <a:latin typeface="Microsoft Sans Serif"/>
                <a:cs typeface="Microsoft Sans Serif"/>
              </a:rPr>
              <a:t>подходы</a:t>
            </a:r>
            <a:endParaRPr sz="24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075169" y="2114803"/>
            <a:ext cx="9201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68325" algn="l"/>
              </a:tabLst>
            </a:pPr>
            <a:r>
              <a:rPr sz="2400" spc="-150" dirty="0">
                <a:latin typeface="Microsoft Sans Serif"/>
                <a:cs typeface="Microsoft Sans Serif"/>
              </a:rPr>
              <a:t>к	</a:t>
            </a:r>
            <a:r>
              <a:rPr sz="2400" spc="-5" dirty="0">
                <a:latin typeface="Microsoft Sans Serif"/>
                <a:cs typeface="Microsoft Sans Serif"/>
              </a:rPr>
              <a:t>её</a:t>
            </a:r>
            <a:endParaRPr sz="240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24560" y="2480259"/>
            <a:ext cx="706945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  <a:tabLst>
                <a:tab pos="2577465" algn="l"/>
                <a:tab pos="5072380" algn="l"/>
              </a:tabLst>
            </a:pPr>
            <a:r>
              <a:rPr sz="2400" spc="-10" dirty="0">
                <a:latin typeface="Microsoft Sans Serif"/>
                <a:cs typeface="Microsoft Sans Serif"/>
              </a:rPr>
              <a:t>формированию,	</a:t>
            </a:r>
            <a:r>
              <a:rPr sz="2400" spc="-30" dirty="0">
                <a:latin typeface="Microsoft Sans Serif"/>
                <a:cs typeface="Microsoft Sans Serif"/>
              </a:rPr>
              <a:t>характеристики	</a:t>
            </a:r>
            <a:r>
              <a:rPr sz="2400" spc="-10" dirty="0">
                <a:latin typeface="Microsoft Sans Serif"/>
                <a:cs typeface="Microsoft Sans Serif"/>
              </a:rPr>
              <a:t>особенностей</a:t>
            </a:r>
            <a:endParaRPr sz="2400" dirty="0">
              <a:latin typeface="Microsoft Sans Serif"/>
              <a:cs typeface="Microsoft Sans Serif"/>
            </a:endParaRPr>
          </a:p>
          <a:p>
            <a:pPr marR="5080" algn="r">
              <a:lnSpc>
                <a:spcPct val="100000"/>
              </a:lnSpc>
              <a:spcBef>
                <a:spcPts val="5"/>
              </a:spcBef>
            </a:pPr>
            <a:r>
              <a:rPr sz="2400" spc="-15" dirty="0">
                <a:latin typeface="Microsoft Sans Serif"/>
                <a:cs typeface="Microsoft Sans Serif"/>
              </a:rPr>
              <a:t>планируемые</a:t>
            </a:r>
            <a:endParaRPr sz="2400" dirty="0"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694177" y="2846578"/>
            <a:ext cx="287845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3664" marR="5080" indent="-100965">
              <a:lnSpc>
                <a:spcPct val="100000"/>
              </a:lnSpc>
              <a:spcBef>
                <a:spcPts val="100"/>
              </a:spcBef>
              <a:tabLst>
                <a:tab pos="1396365" algn="l"/>
                <a:tab pos="2052320" algn="l"/>
              </a:tabLst>
            </a:pPr>
            <a:r>
              <a:rPr sz="2400" dirty="0">
                <a:latin typeface="Microsoft Sans Serif"/>
                <a:cs typeface="Microsoft Sans Serif"/>
              </a:rPr>
              <a:t>д</a:t>
            </a:r>
            <a:r>
              <a:rPr sz="2400" spc="-85" dirty="0">
                <a:latin typeface="Microsoft Sans Serif"/>
                <a:cs typeface="Microsoft Sans Serif"/>
              </a:rPr>
              <a:t>е</a:t>
            </a:r>
            <a:r>
              <a:rPr sz="2400" spc="-20" dirty="0">
                <a:latin typeface="Microsoft Sans Serif"/>
                <a:cs typeface="Microsoft Sans Serif"/>
              </a:rPr>
              <a:t>т</a:t>
            </a:r>
            <a:r>
              <a:rPr sz="2400" spc="-10" dirty="0">
                <a:latin typeface="Microsoft Sans Serif"/>
                <a:cs typeface="Microsoft Sans Serif"/>
              </a:rPr>
              <a:t>е</a:t>
            </a:r>
            <a:r>
              <a:rPr sz="2400" spc="-15" dirty="0">
                <a:latin typeface="Microsoft Sans Serif"/>
                <a:cs typeface="Microsoft Sans Serif"/>
              </a:rPr>
              <a:t>й</a:t>
            </a:r>
            <a:r>
              <a:rPr sz="2400" dirty="0">
                <a:latin typeface="Microsoft Sans Serif"/>
                <a:cs typeface="Microsoft Sans Serif"/>
              </a:rPr>
              <a:t>,	а	</a:t>
            </a:r>
            <a:r>
              <a:rPr sz="2400" spc="-20" dirty="0">
                <a:latin typeface="Microsoft Sans Serif"/>
                <a:cs typeface="Microsoft Sans Serif"/>
              </a:rPr>
              <a:t>т</a:t>
            </a:r>
            <a:r>
              <a:rPr sz="2400" spc="-55" dirty="0">
                <a:latin typeface="Microsoft Sans Serif"/>
                <a:cs typeface="Microsoft Sans Serif"/>
              </a:rPr>
              <a:t>акже  </a:t>
            </a:r>
            <a:r>
              <a:rPr sz="2400" spc="-10" dirty="0">
                <a:latin typeface="Microsoft Sans Serif"/>
                <a:cs typeface="Microsoft Sans Serif"/>
              </a:rPr>
              <a:t>освоения</a:t>
            </a:r>
            <a:endParaRPr sz="2400">
              <a:latin typeface="Microsoft Sans Serif"/>
              <a:cs typeface="Microsoft Sans Serif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401439" y="3212338"/>
            <a:ext cx="17030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25" dirty="0">
                <a:latin typeface="Microsoft Sans Serif"/>
                <a:cs typeface="Microsoft Sans Serif"/>
              </a:rPr>
              <a:t>программы.</a:t>
            </a:r>
            <a:endParaRPr sz="2400">
              <a:latin typeface="Microsoft Sans Serif"/>
              <a:cs typeface="Microsoft Sans Serif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24560" y="2846578"/>
            <a:ext cx="161480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20" dirty="0">
                <a:latin typeface="Microsoft Sans Serif"/>
                <a:cs typeface="Microsoft Sans Serif"/>
              </a:rPr>
              <a:t>развития </a:t>
            </a:r>
            <a:r>
              <a:rPr sz="2400" spc="-1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р</a:t>
            </a:r>
            <a:r>
              <a:rPr sz="2400" spc="-50" dirty="0">
                <a:latin typeface="Microsoft Sans Serif"/>
                <a:cs typeface="Microsoft Sans Serif"/>
              </a:rPr>
              <a:t>е</a:t>
            </a:r>
            <a:r>
              <a:rPr sz="2400" spc="-120" dirty="0">
                <a:latin typeface="Microsoft Sans Serif"/>
                <a:cs typeface="Microsoft Sans Serif"/>
              </a:rPr>
              <a:t>з</a:t>
            </a:r>
            <a:r>
              <a:rPr sz="2400" spc="-50" dirty="0">
                <a:latin typeface="Microsoft Sans Serif"/>
                <a:cs typeface="Microsoft Sans Serif"/>
              </a:rPr>
              <a:t>у</a:t>
            </a:r>
            <a:r>
              <a:rPr sz="2400" spc="30" dirty="0">
                <a:latin typeface="Microsoft Sans Serif"/>
                <a:cs typeface="Microsoft Sans Serif"/>
              </a:rPr>
              <a:t>л</a:t>
            </a:r>
            <a:r>
              <a:rPr sz="2400" spc="-200" dirty="0">
                <a:latin typeface="Microsoft Sans Serif"/>
                <a:cs typeface="Microsoft Sans Serif"/>
              </a:rPr>
              <a:t>ь</a:t>
            </a:r>
            <a:r>
              <a:rPr sz="2400" spc="-20" dirty="0">
                <a:latin typeface="Microsoft Sans Serif"/>
                <a:cs typeface="Microsoft Sans Serif"/>
              </a:rPr>
              <a:t>т</a:t>
            </a:r>
            <a:r>
              <a:rPr sz="2400" spc="-50" dirty="0">
                <a:latin typeface="Microsoft Sans Serif"/>
                <a:cs typeface="Microsoft Sans Serif"/>
              </a:rPr>
              <a:t>а</a:t>
            </a:r>
            <a:r>
              <a:rPr sz="2400" dirty="0">
                <a:latin typeface="Microsoft Sans Serif"/>
                <a:cs typeface="Microsoft Sans Serif"/>
              </a:rPr>
              <a:t>ты  </a:t>
            </a:r>
            <a:r>
              <a:rPr sz="2400" spc="-10" dirty="0">
                <a:latin typeface="Microsoft Sans Serif"/>
                <a:cs typeface="Microsoft Sans Serif"/>
              </a:rPr>
              <a:t>освоения</a:t>
            </a:r>
            <a:endParaRPr sz="2400">
              <a:latin typeface="Microsoft Sans Serif"/>
              <a:cs typeface="Microsoft Sans Serif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089275" y="3578097"/>
            <a:ext cx="24714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30" dirty="0">
                <a:latin typeface="Microsoft Sans Serif"/>
                <a:cs typeface="Microsoft Sans Serif"/>
              </a:rPr>
              <a:t>образовательной</a:t>
            </a:r>
            <a:endParaRPr sz="2400">
              <a:latin typeface="Microsoft Sans Serif"/>
              <a:cs typeface="Microsoft Sans Serif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276727" y="3944239"/>
            <a:ext cx="27317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01650" algn="l"/>
                <a:tab pos="1507490" algn="l"/>
              </a:tabLst>
            </a:pPr>
            <a:r>
              <a:rPr sz="2400" dirty="0">
                <a:latin typeface="Microsoft Sans Serif"/>
                <a:cs typeface="Microsoft Sans Serif"/>
              </a:rPr>
              <a:t>в	</a:t>
            </a:r>
            <a:r>
              <a:rPr sz="2400" spc="-5" dirty="0">
                <a:latin typeface="Microsoft Sans Serif"/>
                <a:cs typeface="Microsoft Sans Serif"/>
              </a:rPr>
              <a:t>вид</a:t>
            </a:r>
            <a:r>
              <a:rPr sz="2400" dirty="0">
                <a:latin typeface="Microsoft Sans Serif"/>
                <a:cs typeface="Microsoft Sans Serif"/>
              </a:rPr>
              <a:t>е	</a:t>
            </a:r>
            <a:r>
              <a:rPr sz="2400" spc="-25" dirty="0">
                <a:latin typeface="Microsoft Sans Serif"/>
                <a:cs typeface="Microsoft Sans Serif"/>
              </a:rPr>
              <a:t>ц</a:t>
            </a:r>
            <a:r>
              <a:rPr sz="2400" spc="-90" dirty="0">
                <a:latin typeface="Microsoft Sans Serif"/>
                <a:cs typeface="Microsoft Sans Serif"/>
              </a:rPr>
              <a:t>е</a:t>
            </a:r>
            <a:r>
              <a:rPr sz="2400" dirty="0">
                <a:latin typeface="Microsoft Sans Serif"/>
                <a:cs typeface="Microsoft Sans Serif"/>
              </a:rPr>
              <a:t>левых</a:t>
            </a:r>
            <a:endParaRPr sz="2400">
              <a:latin typeface="Microsoft Sans Serif"/>
              <a:cs typeface="Microsoft Sans Serif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834510" y="4309998"/>
            <a:ext cx="19284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20" dirty="0">
                <a:latin typeface="Microsoft Sans Serif"/>
                <a:cs typeface="Microsoft Sans Serif"/>
              </a:rPr>
              <a:t>образования,</a:t>
            </a:r>
            <a:endParaRPr sz="2400" dirty="0">
              <a:latin typeface="Microsoft Sans Serif"/>
              <a:cs typeface="Microsoft Sans Serif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309740" y="3212338"/>
            <a:ext cx="1685925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3340" algn="r">
              <a:lnSpc>
                <a:spcPct val="100000"/>
              </a:lnSpc>
              <a:spcBef>
                <a:spcPts val="100"/>
              </a:spcBef>
            </a:pPr>
            <a:r>
              <a:rPr sz="2400" spc="-114" dirty="0">
                <a:latin typeface="Microsoft Sans Serif"/>
                <a:cs typeface="Microsoft Sans Serif"/>
              </a:rPr>
              <a:t>Р</a:t>
            </a:r>
            <a:r>
              <a:rPr sz="2400" spc="-55" dirty="0">
                <a:latin typeface="Microsoft Sans Serif"/>
                <a:cs typeface="Microsoft Sans Serif"/>
              </a:rPr>
              <a:t>е</a:t>
            </a:r>
            <a:r>
              <a:rPr sz="2400" spc="-125" dirty="0">
                <a:latin typeface="Microsoft Sans Serif"/>
                <a:cs typeface="Microsoft Sans Serif"/>
              </a:rPr>
              <a:t>з</a:t>
            </a:r>
            <a:r>
              <a:rPr sz="2400" spc="-50" dirty="0">
                <a:latin typeface="Microsoft Sans Serif"/>
                <a:cs typeface="Microsoft Sans Serif"/>
              </a:rPr>
              <a:t>у</a:t>
            </a:r>
            <a:r>
              <a:rPr sz="2400" spc="25" dirty="0">
                <a:latin typeface="Microsoft Sans Serif"/>
                <a:cs typeface="Microsoft Sans Serif"/>
              </a:rPr>
              <a:t>л</a:t>
            </a:r>
            <a:r>
              <a:rPr sz="2400" spc="-200" dirty="0">
                <a:latin typeface="Microsoft Sans Serif"/>
                <a:cs typeface="Microsoft Sans Serif"/>
              </a:rPr>
              <a:t>ь</a:t>
            </a:r>
            <a:r>
              <a:rPr sz="2400" spc="-20" dirty="0">
                <a:latin typeface="Microsoft Sans Serif"/>
                <a:cs typeface="Microsoft Sans Serif"/>
              </a:rPr>
              <a:t>т</a:t>
            </a:r>
            <a:r>
              <a:rPr sz="2400" spc="-65" dirty="0">
                <a:latin typeface="Microsoft Sans Serif"/>
                <a:cs typeface="Microsoft Sans Serif"/>
              </a:rPr>
              <a:t>а</a:t>
            </a:r>
            <a:r>
              <a:rPr sz="2400" dirty="0">
                <a:latin typeface="Microsoft Sans Serif"/>
                <a:cs typeface="Microsoft Sans Serif"/>
              </a:rPr>
              <a:t>ты  </a:t>
            </a:r>
            <a:r>
              <a:rPr sz="2400" spc="-30" dirty="0">
                <a:latin typeface="Microsoft Sans Serif"/>
                <a:cs typeface="Microsoft Sans Serif"/>
              </a:rPr>
              <a:t>программы </a:t>
            </a:r>
            <a:r>
              <a:rPr sz="2400" spc="-62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ори</a:t>
            </a:r>
            <a:r>
              <a:rPr sz="2400" spc="5" dirty="0">
                <a:latin typeface="Microsoft Sans Serif"/>
                <a:cs typeface="Microsoft Sans Serif"/>
              </a:rPr>
              <a:t>е</a:t>
            </a:r>
            <a:r>
              <a:rPr sz="2400" spc="-10" dirty="0">
                <a:latin typeface="Microsoft Sans Serif"/>
                <a:cs typeface="Microsoft Sans Serif"/>
              </a:rPr>
              <a:t>нт</a:t>
            </a:r>
            <a:r>
              <a:rPr sz="2400" dirty="0">
                <a:latin typeface="Microsoft Sans Serif"/>
                <a:cs typeface="Microsoft Sans Serif"/>
              </a:rPr>
              <a:t>и</a:t>
            </a:r>
            <a:r>
              <a:rPr sz="2400" spc="-5" dirty="0">
                <a:latin typeface="Microsoft Sans Serif"/>
                <a:cs typeface="Microsoft Sans Serif"/>
              </a:rPr>
              <a:t>ров  </a:t>
            </a:r>
            <a:r>
              <a:rPr sz="2400" spc="-35" dirty="0">
                <a:latin typeface="Microsoft Sans Serif"/>
                <a:cs typeface="Microsoft Sans Serif"/>
              </a:rPr>
              <a:t>которые</a:t>
            </a:r>
            <a:endParaRPr sz="2400">
              <a:latin typeface="Microsoft Sans Serif"/>
              <a:cs typeface="Microsoft Sans Serif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263010" y="4675758"/>
            <a:ext cx="47294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91895" algn="l"/>
              </a:tabLst>
            </a:pPr>
            <a:r>
              <a:rPr sz="2400" spc="-5" dirty="0">
                <a:latin typeface="Microsoft Sans Serif"/>
                <a:cs typeface="Microsoft Sans Serif"/>
              </a:rPr>
              <a:t>собой	</a:t>
            </a:r>
            <a:r>
              <a:rPr sz="2400" spc="-10" dirty="0">
                <a:latin typeface="Microsoft Sans Serif"/>
                <a:cs typeface="Microsoft Sans Serif"/>
              </a:rPr>
              <a:t>социально-нормативные</a:t>
            </a:r>
            <a:endParaRPr sz="2400" dirty="0">
              <a:latin typeface="Microsoft Sans Serif"/>
              <a:cs typeface="Microsoft Sans Serif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378834" y="5041214"/>
            <a:ext cx="223329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40" dirty="0">
                <a:latin typeface="Microsoft Sans Serif"/>
                <a:cs typeface="Microsoft Sans Serif"/>
              </a:rPr>
              <a:t>х</a:t>
            </a:r>
            <a:r>
              <a:rPr sz="2400" dirty="0">
                <a:latin typeface="Microsoft Sans Serif"/>
                <a:cs typeface="Microsoft Sans Serif"/>
              </a:rPr>
              <a:t>ар</a:t>
            </a:r>
            <a:r>
              <a:rPr sz="2400" spc="-85" dirty="0">
                <a:latin typeface="Microsoft Sans Serif"/>
                <a:cs typeface="Microsoft Sans Serif"/>
              </a:rPr>
              <a:t>а</a:t>
            </a:r>
            <a:r>
              <a:rPr sz="2400" spc="-50" dirty="0">
                <a:latin typeface="Microsoft Sans Serif"/>
                <a:cs typeface="Microsoft Sans Serif"/>
              </a:rPr>
              <a:t>к</a:t>
            </a:r>
            <a:r>
              <a:rPr sz="2400" spc="-20" dirty="0">
                <a:latin typeface="Microsoft Sans Serif"/>
                <a:cs typeface="Microsoft Sans Serif"/>
              </a:rPr>
              <a:t>т</a:t>
            </a:r>
            <a:r>
              <a:rPr sz="2400" spc="-5" dirty="0">
                <a:latin typeface="Microsoft Sans Serif"/>
                <a:cs typeface="Microsoft Sans Serif"/>
              </a:rPr>
              <a:t>е</a:t>
            </a:r>
            <a:r>
              <a:rPr sz="2400" spc="-10" dirty="0">
                <a:latin typeface="Microsoft Sans Serif"/>
                <a:cs typeface="Microsoft Sans Serif"/>
              </a:rPr>
              <a:t>р</a:t>
            </a:r>
            <a:r>
              <a:rPr sz="2400" spc="-25" dirty="0">
                <a:latin typeface="Microsoft Sans Serif"/>
                <a:cs typeface="Microsoft Sans Serif"/>
              </a:rPr>
              <a:t>истики</a:t>
            </a:r>
            <a:endParaRPr sz="2400">
              <a:latin typeface="Microsoft Sans Serif"/>
              <a:cs typeface="Microsoft Sans Serif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24560" y="3944239"/>
            <a:ext cx="2052955" cy="1854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15" dirty="0">
                <a:latin typeface="Microsoft Sans Serif"/>
                <a:cs typeface="Microsoft Sans Serif"/>
              </a:rPr>
              <a:t>пр</a:t>
            </a:r>
            <a:r>
              <a:rPr sz="2400" spc="-65" dirty="0">
                <a:latin typeface="Microsoft Sans Serif"/>
                <a:cs typeface="Microsoft Sans Serif"/>
              </a:rPr>
              <a:t>е</a:t>
            </a:r>
            <a:r>
              <a:rPr sz="2400" dirty="0">
                <a:latin typeface="Microsoft Sans Serif"/>
                <a:cs typeface="Microsoft Sans Serif"/>
              </a:rPr>
              <a:t>дс</a:t>
            </a:r>
            <a:r>
              <a:rPr sz="2400" spc="-15" dirty="0">
                <a:latin typeface="Microsoft Sans Serif"/>
                <a:cs typeface="Microsoft Sans Serif"/>
              </a:rPr>
              <a:t>т</a:t>
            </a:r>
            <a:r>
              <a:rPr sz="2400" spc="-5" dirty="0">
                <a:latin typeface="Microsoft Sans Serif"/>
                <a:cs typeface="Microsoft Sans Serif"/>
              </a:rPr>
              <a:t>а</a:t>
            </a:r>
            <a:r>
              <a:rPr sz="2400" spc="-65" dirty="0">
                <a:latin typeface="Microsoft Sans Serif"/>
                <a:cs typeface="Microsoft Sans Serif"/>
              </a:rPr>
              <a:t>в</a:t>
            </a:r>
            <a:r>
              <a:rPr sz="2400" spc="45" dirty="0">
                <a:latin typeface="Microsoft Sans Serif"/>
                <a:cs typeface="Microsoft Sans Serif"/>
              </a:rPr>
              <a:t>л</a:t>
            </a:r>
            <a:r>
              <a:rPr sz="2400" spc="-10" dirty="0">
                <a:latin typeface="Microsoft Sans Serif"/>
                <a:cs typeface="Microsoft Sans Serif"/>
              </a:rPr>
              <a:t>ены  </a:t>
            </a:r>
            <a:r>
              <a:rPr sz="2400" spc="-25" dirty="0">
                <a:latin typeface="Microsoft Sans Serif"/>
                <a:cs typeface="Microsoft Sans Serif"/>
              </a:rPr>
              <a:t>дошкольного </a:t>
            </a:r>
            <a:r>
              <a:rPr sz="2400" spc="-20" dirty="0">
                <a:latin typeface="Microsoft Sans Serif"/>
                <a:cs typeface="Microsoft Sans Serif"/>
              </a:rPr>
              <a:t> </a:t>
            </a:r>
            <a:r>
              <a:rPr sz="2400" spc="-15" dirty="0">
                <a:latin typeface="Microsoft Sans Serif"/>
                <a:cs typeface="Microsoft Sans Serif"/>
              </a:rPr>
              <a:t>представляют </a:t>
            </a:r>
            <a:r>
              <a:rPr sz="2400" spc="-625" dirty="0">
                <a:latin typeface="Microsoft Sans Serif"/>
                <a:cs typeface="Microsoft Sans Serif"/>
              </a:rPr>
              <a:t> </a:t>
            </a:r>
            <a:r>
              <a:rPr sz="2400" spc="-20" dirty="0">
                <a:latin typeface="Microsoft Sans Serif"/>
                <a:cs typeface="Microsoft Sans Serif"/>
              </a:rPr>
              <a:t>возрастные </a:t>
            </a:r>
            <a:r>
              <a:rPr sz="2400" spc="-15" dirty="0">
                <a:latin typeface="Microsoft Sans Serif"/>
                <a:cs typeface="Microsoft Sans Serif"/>
              </a:rPr>
              <a:t> достижений</a:t>
            </a:r>
            <a:endParaRPr sz="2400">
              <a:latin typeface="Microsoft Sans Serif"/>
              <a:cs typeface="Microsoft Sans Serif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952114" y="5041214"/>
            <a:ext cx="504571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sz="2400" spc="-40" dirty="0">
                <a:latin typeface="Microsoft Sans Serif"/>
                <a:cs typeface="Microsoft Sans Serif"/>
              </a:rPr>
              <a:t>возможных</a:t>
            </a:r>
            <a:endParaRPr sz="2400" dirty="0">
              <a:latin typeface="Microsoft Sans Serif"/>
              <a:cs typeface="Microsoft Sans Serif"/>
            </a:endParaRPr>
          </a:p>
          <a:p>
            <a:pPr marR="7620" algn="r">
              <a:lnSpc>
                <a:spcPct val="100000"/>
              </a:lnSpc>
              <a:spcBef>
                <a:spcPts val="5"/>
              </a:spcBef>
              <a:tabLst>
                <a:tab pos="1491615" algn="l"/>
                <a:tab pos="2164080" algn="l"/>
                <a:tab pos="3288665" algn="l"/>
              </a:tabLst>
            </a:pPr>
            <a:r>
              <a:rPr sz="2400" spc="-25" dirty="0">
                <a:latin typeface="Microsoft Sans Serif"/>
                <a:cs typeface="Microsoft Sans Serif"/>
              </a:rPr>
              <a:t>ребёнка	</a:t>
            </a:r>
            <a:r>
              <a:rPr sz="2400" spc="-10" dirty="0">
                <a:latin typeface="Microsoft Sans Serif"/>
                <a:cs typeface="Microsoft Sans Serif"/>
              </a:rPr>
              <a:t>на	</a:t>
            </a:r>
            <a:r>
              <a:rPr sz="2400" spc="-20" dirty="0">
                <a:latin typeface="Microsoft Sans Serif"/>
                <a:cs typeface="Microsoft Sans Serif"/>
              </a:rPr>
              <a:t>этапе	</a:t>
            </a:r>
            <a:r>
              <a:rPr sz="2400" spc="-15" dirty="0">
                <a:latin typeface="Microsoft Sans Serif"/>
                <a:cs typeface="Microsoft Sans Serif"/>
              </a:rPr>
              <a:t>завершения</a:t>
            </a:r>
            <a:endParaRPr sz="2400" dirty="0">
              <a:latin typeface="Microsoft Sans Serif"/>
              <a:cs typeface="Microsoft Sans Serif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24560" y="5773318"/>
            <a:ext cx="49212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Microsoft Sans Serif"/>
                <a:cs typeface="Microsoft Sans Serif"/>
              </a:rPr>
              <a:t>уровня</a:t>
            </a:r>
            <a:r>
              <a:rPr sz="2400" spc="5" dirty="0">
                <a:latin typeface="Microsoft Sans Serif"/>
                <a:cs typeface="Microsoft Sans Serif"/>
              </a:rPr>
              <a:t> </a:t>
            </a:r>
            <a:r>
              <a:rPr sz="2400" spc="-30" dirty="0">
                <a:latin typeface="Microsoft Sans Serif"/>
                <a:cs typeface="Microsoft Sans Serif"/>
              </a:rPr>
              <a:t>дошкольного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spc="-20" dirty="0">
                <a:latin typeface="Microsoft Sans Serif"/>
                <a:cs typeface="Microsoft Sans Serif"/>
              </a:rPr>
              <a:t>образования.</a:t>
            </a:r>
            <a:endParaRPr sz="24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69897" y="269875"/>
            <a:ext cx="589089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1445" marR="5080" indent="-119380">
              <a:lnSpc>
                <a:spcPct val="100000"/>
              </a:lnSpc>
              <a:spcBef>
                <a:spcPts val="100"/>
              </a:spcBef>
            </a:pPr>
            <a:r>
              <a:rPr sz="2700" i="1" spc="5" dirty="0">
                <a:latin typeface="Arial"/>
                <a:cs typeface="Arial"/>
              </a:rPr>
              <a:t>Ц</a:t>
            </a:r>
            <a:r>
              <a:rPr sz="2150" i="1" spc="5" dirty="0">
                <a:latin typeface="Arial"/>
                <a:cs typeface="Arial"/>
              </a:rPr>
              <a:t>ЕЛЕВЫЕ</a:t>
            </a:r>
            <a:r>
              <a:rPr sz="2150" i="1" spc="150" dirty="0">
                <a:latin typeface="Arial"/>
                <a:cs typeface="Arial"/>
              </a:rPr>
              <a:t> </a:t>
            </a:r>
            <a:r>
              <a:rPr sz="2150" i="1" dirty="0">
                <a:latin typeface="Arial"/>
                <a:cs typeface="Arial"/>
              </a:rPr>
              <a:t>ОРИЕНТИРЫ</a:t>
            </a:r>
            <a:r>
              <a:rPr sz="2150" i="1" spc="150" dirty="0">
                <a:latin typeface="Arial"/>
                <a:cs typeface="Arial"/>
              </a:rPr>
              <a:t> </a:t>
            </a:r>
            <a:r>
              <a:rPr sz="2150" i="1" spc="-30" dirty="0">
                <a:latin typeface="Arial"/>
                <a:cs typeface="Arial"/>
              </a:rPr>
              <a:t>ОБРАЗОВАНИЯ</a:t>
            </a:r>
            <a:r>
              <a:rPr sz="2150" i="1" spc="130" dirty="0">
                <a:latin typeface="Arial"/>
                <a:cs typeface="Arial"/>
              </a:rPr>
              <a:t> </a:t>
            </a:r>
            <a:r>
              <a:rPr sz="2150" i="1" spc="5" dirty="0">
                <a:latin typeface="Arial"/>
                <a:cs typeface="Arial"/>
              </a:rPr>
              <a:t>В </a:t>
            </a:r>
            <a:r>
              <a:rPr sz="2150" i="1" spc="-585" dirty="0">
                <a:latin typeface="Arial"/>
                <a:cs typeface="Arial"/>
              </a:rPr>
              <a:t> </a:t>
            </a:r>
            <a:r>
              <a:rPr sz="2150" i="1" spc="5" dirty="0">
                <a:latin typeface="Arial"/>
                <a:cs typeface="Arial"/>
              </a:rPr>
              <a:t>МЛАДЕНЧЕСКОМ</a:t>
            </a:r>
            <a:r>
              <a:rPr sz="2150" i="1" spc="140" dirty="0">
                <a:latin typeface="Arial"/>
                <a:cs typeface="Arial"/>
              </a:rPr>
              <a:t> </a:t>
            </a:r>
            <a:r>
              <a:rPr sz="2150" i="1" spc="5" dirty="0">
                <a:latin typeface="Arial"/>
                <a:cs typeface="Arial"/>
              </a:rPr>
              <a:t>И</a:t>
            </a:r>
            <a:r>
              <a:rPr sz="2150" i="1" spc="145" dirty="0">
                <a:latin typeface="Arial"/>
                <a:cs typeface="Arial"/>
              </a:rPr>
              <a:t> </a:t>
            </a:r>
            <a:r>
              <a:rPr sz="2150" i="1" spc="-20" dirty="0">
                <a:latin typeface="Arial"/>
                <a:cs typeface="Arial"/>
              </a:rPr>
              <a:t>РАННЕМ</a:t>
            </a:r>
            <a:r>
              <a:rPr sz="2150" i="1" spc="140" dirty="0">
                <a:latin typeface="Arial"/>
                <a:cs typeface="Arial"/>
              </a:rPr>
              <a:t> </a:t>
            </a:r>
            <a:r>
              <a:rPr sz="2150" i="1" spc="-40" dirty="0">
                <a:latin typeface="Arial"/>
                <a:cs typeface="Arial"/>
              </a:rPr>
              <a:t>ВОЗРАСТЕ</a:t>
            </a:r>
            <a:r>
              <a:rPr sz="2700" i="1" spc="-40" dirty="0">
                <a:latin typeface="Arial"/>
                <a:cs typeface="Arial"/>
              </a:rPr>
              <a:t>:</a:t>
            </a:r>
            <a:endParaRPr sz="27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1691" y="1171702"/>
            <a:ext cx="8416925" cy="5330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6385" marR="5715" indent="-274320" algn="just">
              <a:lnSpc>
                <a:spcPct val="100000"/>
              </a:lnSpc>
              <a:spcBef>
                <a:spcPts val="100"/>
              </a:spcBef>
              <a:buClr>
                <a:srgbClr val="FD8537"/>
              </a:buClr>
              <a:buSzPct val="70833"/>
              <a:buFont typeface="Wingdings"/>
              <a:buChar char=""/>
              <a:tabLst>
                <a:tab pos="287020" algn="l"/>
              </a:tabLst>
            </a:pPr>
            <a:r>
              <a:rPr sz="1200" b="1" spc="-10" dirty="0">
                <a:solidFill>
                  <a:srgbClr val="006FC0"/>
                </a:solidFill>
                <a:latin typeface="Arial"/>
                <a:cs typeface="Arial"/>
              </a:rPr>
              <a:t>Ребенок интересуется </a:t>
            </a:r>
            <a:r>
              <a:rPr sz="1200" b="1" spc="-5" dirty="0">
                <a:solidFill>
                  <a:srgbClr val="006FC0"/>
                </a:solidFill>
                <a:latin typeface="Arial"/>
                <a:cs typeface="Arial"/>
              </a:rPr>
              <a:t>окружающими </a:t>
            </a:r>
            <a:r>
              <a:rPr sz="1200" b="1" spc="-10" dirty="0">
                <a:solidFill>
                  <a:srgbClr val="006FC0"/>
                </a:solidFill>
                <a:latin typeface="Arial"/>
                <a:cs typeface="Arial"/>
              </a:rPr>
              <a:t>предметами </a:t>
            </a:r>
            <a:r>
              <a:rPr sz="1200" b="1" dirty="0">
                <a:solidFill>
                  <a:srgbClr val="006FC0"/>
                </a:solidFill>
                <a:latin typeface="Arial"/>
                <a:cs typeface="Arial"/>
              </a:rPr>
              <a:t>и </a:t>
            </a:r>
            <a:r>
              <a:rPr sz="1200" b="1" spc="-5" dirty="0">
                <a:solidFill>
                  <a:srgbClr val="006FC0"/>
                </a:solidFill>
                <a:latin typeface="Arial"/>
                <a:cs typeface="Arial"/>
              </a:rPr>
              <a:t>активно </a:t>
            </a:r>
            <a:r>
              <a:rPr sz="1200" b="1" spc="-15" dirty="0">
                <a:solidFill>
                  <a:srgbClr val="006FC0"/>
                </a:solidFill>
                <a:latin typeface="Arial"/>
                <a:cs typeface="Arial"/>
              </a:rPr>
              <a:t>действует </a:t>
            </a:r>
            <a:r>
              <a:rPr sz="1200" b="1" dirty="0">
                <a:solidFill>
                  <a:srgbClr val="006FC0"/>
                </a:solidFill>
                <a:latin typeface="Arial"/>
                <a:cs typeface="Arial"/>
              </a:rPr>
              <a:t>с </a:t>
            </a:r>
            <a:r>
              <a:rPr sz="1200" b="1" spc="-5" dirty="0">
                <a:solidFill>
                  <a:srgbClr val="006FC0"/>
                </a:solidFill>
                <a:latin typeface="Arial"/>
                <a:cs typeface="Arial"/>
              </a:rPr>
              <a:t>ними; </a:t>
            </a:r>
            <a:r>
              <a:rPr sz="1200" b="1" spc="-10" dirty="0">
                <a:solidFill>
                  <a:srgbClr val="006FC0"/>
                </a:solidFill>
                <a:latin typeface="Arial"/>
                <a:cs typeface="Arial"/>
              </a:rPr>
              <a:t>эмоционально </a:t>
            </a:r>
            <a:r>
              <a:rPr sz="1200" b="1" spc="-15" dirty="0">
                <a:solidFill>
                  <a:srgbClr val="006FC0"/>
                </a:solidFill>
                <a:latin typeface="Arial"/>
                <a:cs typeface="Arial"/>
              </a:rPr>
              <a:t>вовлечен </a:t>
            </a:r>
            <a:r>
              <a:rPr sz="1200" b="1" dirty="0">
                <a:solidFill>
                  <a:srgbClr val="006FC0"/>
                </a:solidFill>
                <a:latin typeface="Arial"/>
                <a:cs typeface="Arial"/>
              </a:rPr>
              <a:t>в </a:t>
            </a:r>
            <a:r>
              <a:rPr sz="1200" b="1" spc="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006FC0"/>
                </a:solidFill>
                <a:latin typeface="Arial"/>
                <a:cs typeface="Arial"/>
              </a:rPr>
              <a:t>действия</a:t>
            </a:r>
            <a:r>
              <a:rPr sz="1200" b="1" dirty="0">
                <a:solidFill>
                  <a:srgbClr val="006FC0"/>
                </a:solidFill>
                <a:latin typeface="Arial"/>
                <a:cs typeface="Arial"/>
              </a:rPr>
              <a:t> с</a:t>
            </a:r>
            <a:r>
              <a:rPr sz="1200" b="1" spc="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6FC0"/>
                </a:solidFill>
                <a:latin typeface="Arial"/>
                <a:cs typeface="Arial"/>
              </a:rPr>
              <a:t>игрушками</a:t>
            </a:r>
            <a:r>
              <a:rPr sz="1200" b="1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6FC0"/>
                </a:solidFill>
                <a:latin typeface="Arial"/>
                <a:cs typeface="Arial"/>
              </a:rPr>
              <a:t>и </a:t>
            </a:r>
            <a:r>
              <a:rPr sz="1200" b="1" spc="-5" dirty="0">
                <a:solidFill>
                  <a:srgbClr val="006FC0"/>
                </a:solidFill>
                <a:latin typeface="Arial"/>
                <a:cs typeface="Arial"/>
              </a:rPr>
              <a:t>другими</a:t>
            </a:r>
            <a:r>
              <a:rPr sz="1200" b="1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006FC0"/>
                </a:solidFill>
                <a:latin typeface="Arial"/>
                <a:cs typeface="Arial"/>
              </a:rPr>
              <a:t>18</a:t>
            </a:r>
            <a:r>
              <a:rPr sz="1200" b="1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6FC0"/>
                </a:solidFill>
                <a:latin typeface="Arial"/>
                <a:cs typeface="Arial"/>
              </a:rPr>
              <a:t>предметами,</a:t>
            </a:r>
            <a:r>
              <a:rPr sz="1200" b="1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6FC0"/>
                </a:solidFill>
                <a:latin typeface="Arial"/>
                <a:cs typeface="Arial"/>
              </a:rPr>
              <a:t>стремится</a:t>
            </a:r>
            <a:r>
              <a:rPr sz="1200" b="1" spc="-5" dirty="0">
                <a:solidFill>
                  <a:srgbClr val="006FC0"/>
                </a:solidFill>
                <a:latin typeface="Arial"/>
                <a:cs typeface="Arial"/>
              </a:rPr>
              <a:t> проявлять</a:t>
            </a:r>
            <a:r>
              <a:rPr sz="1200" b="1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6FC0"/>
                </a:solidFill>
                <a:latin typeface="Arial"/>
                <a:cs typeface="Arial"/>
              </a:rPr>
              <a:t>настойчивость</a:t>
            </a:r>
            <a:r>
              <a:rPr sz="1200" b="1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6FC0"/>
                </a:solidFill>
                <a:latin typeface="Arial"/>
                <a:cs typeface="Arial"/>
              </a:rPr>
              <a:t>в </a:t>
            </a:r>
            <a:r>
              <a:rPr sz="1200" b="1" spc="-10" dirty="0">
                <a:solidFill>
                  <a:srgbClr val="006FC0"/>
                </a:solidFill>
                <a:latin typeface="Arial"/>
                <a:cs typeface="Arial"/>
              </a:rPr>
              <a:t>достижении </a:t>
            </a:r>
            <a:r>
              <a:rPr sz="1200" b="1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b="1" spc="-25" dirty="0">
                <a:solidFill>
                  <a:srgbClr val="006FC0"/>
                </a:solidFill>
                <a:latin typeface="Arial"/>
                <a:cs typeface="Arial"/>
              </a:rPr>
              <a:t>результата</a:t>
            </a:r>
            <a:r>
              <a:rPr sz="1200" b="1" spc="2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6FC0"/>
                </a:solidFill>
                <a:latin typeface="Arial"/>
                <a:cs typeface="Arial"/>
              </a:rPr>
              <a:t>своих</a:t>
            </a:r>
            <a:r>
              <a:rPr sz="1200" b="1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6FC0"/>
                </a:solidFill>
                <a:latin typeface="Arial"/>
                <a:cs typeface="Arial"/>
              </a:rPr>
              <a:t>действий.</a:t>
            </a:r>
            <a:endParaRPr sz="1200">
              <a:latin typeface="Arial"/>
              <a:cs typeface="Arial"/>
            </a:endParaRPr>
          </a:p>
          <a:p>
            <a:pPr marL="286385" marR="5080" indent="-274320" algn="just">
              <a:lnSpc>
                <a:spcPct val="100000"/>
              </a:lnSpc>
              <a:buClr>
                <a:srgbClr val="FD8537"/>
              </a:buClr>
              <a:buSzPct val="70833"/>
              <a:buFont typeface="Wingdings"/>
              <a:buChar char=""/>
              <a:tabLst>
                <a:tab pos="287020" algn="l"/>
              </a:tabLst>
            </a:pPr>
            <a:r>
              <a:rPr sz="1200" b="1" spc="-15" dirty="0">
                <a:latin typeface="Arial"/>
                <a:cs typeface="Arial"/>
              </a:rPr>
              <a:t>Использует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специфические,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20" dirty="0">
                <a:latin typeface="Arial"/>
                <a:cs typeface="Arial"/>
              </a:rPr>
              <a:t>культурно</a:t>
            </a:r>
            <a:r>
              <a:rPr sz="1200" b="1" spc="29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фиксированные</a:t>
            </a:r>
            <a:r>
              <a:rPr sz="1200" b="1" spc="-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предметные</a:t>
            </a:r>
            <a:r>
              <a:rPr sz="1200" b="1" spc="-5" dirty="0">
                <a:latin typeface="Arial"/>
                <a:cs typeface="Arial"/>
              </a:rPr>
              <a:t> действия,</a:t>
            </a:r>
            <a:r>
              <a:rPr sz="1200" b="1" spc="32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знает</a:t>
            </a:r>
            <a:r>
              <a:rPr sz="1200" b="1" spc="32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назначение 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бытовых предметов (ложки, </a:t>
            </a:r>
            <a:r>
              <a:rPr sz="1200" b="1" spc="-10" dirty="0">
                <a:latin typeface="Arial"/>
                <a:cs typeface="Arial"/>
              </a:rPr>
              <a:t>расчески, </a:t>
            </a:r>
            <a:r>
              <a:rPr sz="1200" b="1" spc="-5" dirty="0">
                <a:latin typeface="Arial"/>
                <a:cs typeface="Arial"/>
              </a:rPr>
              <a:t>карандаша </a:t>
            </a:r>
            <a:r>
              <a:rPr sz="1200" b="1" dirty="0">
                <a:latin typeface="Arial"/>
                <a:cs typeface="Arial"/>
              </a:rPr>
              <a:t>и пр.) и </a:t>
            </a:r>
            <a:r>
              <a:rPr sz="1200" b="1" spc="-10" dirty="0">
                <a:latin typeface="Arial"/>
                <a:cs typeface="Arial"/>
              </a:rPr>
              <a:t>умеет пользоваться </a:t>
            </a:r>
            <a:r>
              <a:rPr sz="1200" b="1" spc="-5" dirty="0">
                <a:latin typeface="Arial"/>
                <a:cs typeface="Arial"/>
              </a:rPr>
              <a:t>ими. Владеет простейшими </a:t>
            </a:r>
            <a:r>
              <a:rPr sz="1200" b="1" spc="-32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навыками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самообслуживания;</a:t>
            </a:r>
            <a:r>
              <a:rPr sz="1200" b="1" spc="-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стремится</a:t>
            </a:r>
            <a:r>
              <a:rPr sz="1200" b="1" spc="-5" dirty="0">
                <a:latin typeface="Arial"/>
                <a:cs typeface="Arial"/>
              </a:rPr>
              <a:t> проявлять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самостоятельность</a:t>
            </a:r>
            <a:r>
              <a:rPr sz="1200" b="1" spc="-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в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бытовом</a:t>
            </a:r>
            <a:r>
              <a:rPr sz="1200" b="1" spc="3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и</a:t>
            </a:r>
            <a:r>
              <a:rPr sz="1200" b="1" spc="33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игровом 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поведении;</a:t>
            </a:r>
            <a:r>
              <a:rPr sz="1200" b="1" spc="2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проявляет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навыки</a:t>
            </a:r>
            <a:r>
              <a:rPr sz="1200" b="1" spc="1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опрятности.</a:t>
            </a:r>
            <a:endParaRPr sz="1200">
              <a:latin typeface="Arial"/>
              <a:cs typeface="Arial"/>
            </a:endParaRPr>
          </a:p>
          <a:p>
            <a:pPr marL="329565" indent="-317500" algn="just">
              <a:lnSpc>
                <a:spcPct val="100000"/>
              </a:lnSpc>
              <a:buClr>
                <a:srgbClr val="FD8537"/>
              </a:buClr>
              <a:buSzPct val="70833"/>
              <a:buFont typeface="Wingdings"/>
              <a:buChar char=""/>
              <a:tabLst>
                <a:tab pos="330200" algn="l"/>
              </a:tabLst>
            </a:pPr>
            <a:r>
              <a:rPr sz="1200" b="1" spc="-10" dirty="0">
                <a:solidFill>
                  <a:srgbClr val="006FC0"/>
                </a:solidFill>
                <a:latin typeface="Arial"/>
                <a:cs typeface="Arial"/>
              </a:rPr>
              <a:t>Проявляет</a:t>
            </a:r>
            <a:r>
              <a:rPr sz="1200" b="1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6FC0"/>
                </a:solidFill>
                <a:latin typeface="Arial"/>
                <a:cs typeface="Arial"/>
              </a:rPr>
              <a:t>отрицательное</a:t>
            </a:r>
            <a:r>
              <a:rPr sz="1200" b="1" spc="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6FC0"/>
                </a:solidFill>
                <a:latin typeface="Arial"/>
                <a:cs typeface="Arial"/>
              </a:rPr>
              <a:t>отношение</a:t>
            </a:r>
            <a:r>
              <a:rPr sz="1200" b="1" spc="5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6FC0"/>
                </a:solidFill>
                <a:latin typeface="Arial"/>
                <a:cs typeface="Arial"/>
              </a:rPr>
              <a:t>к</a:t>
            </a:r>
            <a:r>
              <a:rPr sz="1200" b="1" spc="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6FC0"/>
                </a:solidFill>
                <a:latin typeface="Arial"/>
                <a:cs typeface="Arial"/>
              </a:rPr>
              <a:t>грубости,</a:t>
            </a:r>
            <a:r>
              <a:rPr sz="1200" b="1" spc="3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006FC0"/>
                </a:solidFill>
                <a:latin typeface="Arial"/>
                <a:cs typeface="Arial"/>
              </a:rPr>
              <a:t>жадности.</a:t>
            </a:r>
            <a:endParaRPr sz="1200">
              <a:latin typeface="Arial"/>
              <a:cs typeface="Arial"/>
            </a:endParaRPr>
          </a:p>
          <a:p>
            <a:pPr marL="329565" indent="-317500" algn="just">
              <a:lnSpc>
                <a:spcPct val="100000"/>
              </a:lnSpc>
              <a:buClr>
                <a:srgbClr val="FD8537"/>
              </a:buClr>
              <a:buSzPct val="70833"/>
              <a:buFont typeface="Wingdings"/>
              <a:buChar char=""/>
              <a:tabLst>
                <a:tab pos="330200" algn="l"/>
              </a:tabLst>
            </a:pPr>
            <a:r>
              <a:rPr sz="1200" b="1" spc="-10" dirty="0">
                <a:latin typeface="Arial"/>
                <a:cs typeface="Arial"/>
              </a:rPr>
              <a:t>Соблюдает</a:t>
            </a:r>
            <a:r>
              <a:rPr sz="1200" b="1" spc="80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правила</a:t>
            </a:r>
            <a:r>
              <a:rPr sz="1200" b="1" spc="819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элементарной</a:t>
            </a:r>
            <a:r>
              <a:rPr sz="1200" b="1" spc="82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вежливости</a:t>
            </a:r>
            <a:r>
              <a:rPr sz="1200" b="1" spc="819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(самостоятельно</a:t>
            </a:r>
            <a:r>
              <a:rPr sz="1200" b="1" spc="83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или</a:t>
            </a:r>
            <a:r>
              <a:rPr sz="1200" b="1" spc="8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по  </a:t>
            </a:r>
            <a:r>
              <a:rPr sz="1200" b="1" spc="14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напоминанию</a:t>
            </a:r>
            <a:r>
              <a:rPr sz="1200" b="1" spc="81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говорит</a:t>
            </a:r>
            <a:endParaRPr sz="1200">
              <a:latin typeface="Arial"/>
              <a:cs typeface="Arial"/>
            </a:endParaRPr>
          </a:p>
          <a:p>
            <a:pPr marL="286385" marR="5080" algn="just">
              <a:lnSpc>
                <a:spcPct val="100000"/>
              </a:lnSpc>
            </a:pPr>
            <a:r>
              <a:rPr sz="1200" b="1" spc="-5" dirty="0">
                <a:latin typeface="Arial"/>
                <a:cs typeface="Arial"/>
              </a:rPr>
              <a:t>«спасибо», </a:t>
            </a:r>
            <a:r>
              <a:rPr sz="1200" b="1" spc="-10" dirty="0">
                <a:latin typeface="Arial"/>
                <a:cs typeface="Arial"/>
              </a:rPr>
              <a:t>«здравствуйте»,</a:t>
            </a:r>
            <a:r>
              <a:rPr sz="1200" b="1" spc="-5" dirty="0">
                <a:latin typeface="Arial"/>
                <a:cs typeface="Arial"/>
              </a:rPr>
              <a:t> «до свидания»,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«спокойной </a:t>
            </a:r>
            <a:r>
              <a:rPr sz="1200" b="1" spc="-10" dirty="0">
                <a:latin typeface="Arial"/>
                <a:cs typeface="Arial"/>
              </a:rPr>
              <a:t>ночи»</a:t>
            </a:r>
            <a:r>
              <a:rPr sz="1200" b="1" spc="-5" dirty="0">
                <a:latin typeface="Arial"/>
                <a:cs typeface="Arial"/>
              </a:rPr>
              <a:t> (в </a:t>
            </a:r>
            <a:r>
              <a:rPr sz="1200" b="1" spc="-10" dirty="0">
                <a:latin typeface="Arial"/>
                <a:cs typeface="Arial"/>
              </a:rPr>
              <a:t>семье,</a:t>
            </a:r>
            <a:r>
              <a:rPr sz="1200" b="1" spc="-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в </a:t>
            </a:r>
            <a:r>
              <a:rPr sz="1200" b="1" spc="-10" dirty="0">
                <a:latin typeface="Arial"/>
                <a:cs typeface="Arial"/>
              </a:rPr>
              <a:t>группе));</a:t>
            </a:r>
            <a:r>
              <a:rPr sz="1200" b="1" spc="-5" dirty="0">
                <a:latin typeface="Arial"/>
                <a:cs typeface="Arial"/>
              </a:rPr>
              <a:t> имеет первичные 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представления</a:t>
            </a:r>
            <a:r>
              <a:rPr sz="1200" b="1" spc="-5" dirty="0">
                <a:latin typeface="Arial"/>
                <a:cs typeface="Arial"/>
              </a:rPr>
              <a:t> об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элементарных</a:t>
            </a:r>
            <a:r>
              <a:rPr sz="1200" b="1" spc="-5" dirty="0">
                <a:latin typeface="Arial"/>
                <a:cs typeface="Arial"/>
              </a:rPr>
              <a:t> правилах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поведения</a:t>
            </a:r>
            <a:r>
              <a:rPr sz="1200" b="1" spc="-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в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15" dirty="0">
                <a:latin typeface="Arial"/>
                <a:cs typeface="Arial"/>
              </a:rPr>
              <a:t>детском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spc="-20" dirty="0">
                <a:latin typeface="Arial"/>
                <a:cs typeface="Arial"/>
              </a:rPr>
              <a:t>саду,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дома,</a:t>
            </a:r>
            <a:r>
              <a:rPr sz="1200" b="1" spc="-5" dirty="0">
                <a:latin typeface="Arial"/>
                <a:cs typeface="Arial"/>
              </a:rPr>
              <a:t> на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улице</a:t>
            </a:r>
            <a:r>
              <a:rPr sz="1200" b="1" spc="-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и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старается 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соблюдать</a:t>
            </a:r>
            <a:r>
              <a:rPr sz="1200" b="1" spc="-5" dirty="0">
                <a:latin typeface="Arial"/>
                <a:cs typeface="Arial"/>
              </a:rPr>
              <a:t> их.</a:t>
            </a:r>
            <a:endParaRPr sz="1200">
              <a:latin typeface="Arial"/>
              <a:cs typeface="Arial"/>
            </a:endParaRPr>
          </a:p>
          <a:p>
            <a:pPr marL="286385" marR="6350" indent="-274320" algn="just">
              <a:lnSpc>
                <a:spcPct val="100000"/>
              </a:lnSpc>
              <a:spcBef>
                <a:spcPts val="5"/>
              </a:spcBef>
              <a:buClr>
                <a:srgbClr val="FD8537"/>
              </a:buClr>
              <a:buSzPct val="70833"/>
              <a:buFont typeface="Wingdings"/>
              <a:buChar char=""/>
              <a:tabLst>
                <a:tab pos="330200" algn="l"/>
              </a:tabLst>
            </a:pPr>
            <a:r>
              <a:rPr dirty="0"/>
              <a:t>	</a:t>
            </a:r>
            <a:r>
              <a:rPr sz="1200" b="1" spc="-10" dirty="0">
                <a:solidFill>
                  <a:srgbClr val="006FC0"/>
                </a:solidFill>
                <a:latin typeface="Arial"/>
                <a:cs typeface="Arial"/>
              </a:rPr>
              <a:t>Владеет</a:t>
            </a:r>
            <a:r>
              <a:rPr sz="1200" b="1" spc="-5" dirty="0">
                <a:solidFill>
                  <a:srgbClr val="006FC0"/>
                </a:solidFill>
                <a:latin typeface="Arial"/>
                <a:cs typeface="Arial"/>
              </a:rPr>
              <a:t> активной</a:t>
            </a:r>
            <a:r>
              <a:rPr sz="1200" b="1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6FC0"/>
                </a:solidFill>
                <a:latin typeface="Arial"/>
                <a:cs typeface="Arial"/>
              </a:rPr>
              <a:t>речью,</a:t>
            </a:r>
            <a:r>
              <a:rPr sz="1200" b="1" spc="-5" dirty="0">
                <a:solidFill>
                  <a:srgbClr val="006FC0"/>
                </a:solidFill>
                <a:latin typeface="Arial"/>
                <a:cs typeface="Arial"/>
              </a:rPr>
              <a:t> включенной</a:t>
            </a:r>
            <a:r>
              <a:rPr sz="1200" b="1" dirty="0">
                <a:solidFill>
                  <a:srgbClr val="006FC0"/>
                </a:solidFill>
                <a:latin typeface="Arial"/>
                <a:cs typeface="Arial"/>
              </a:rPr>
              <a:t> в</a:t>
            </a:r>
            <a:r>
              <a:rPr sz="1200" b="1" spc="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006FC0"/>
                </a:solidFill>
                <a:latin typeface="Arial"/>
                <a:cs typeface="Arial"/>
              </a:rPr>
              <a:t>общение;</a:t>
            </a:r>
            <a:r>
              <a:rPr sz="1200" b="1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b="1" spc="-15" dirty="0">
                <a:solidFill>
                  <a:srgbClr val="006FC0"/>
                </a:solidFill>
                <a:latin typeface="Arial"/>
                <a:cs typeface="Arial"/>
              </a:rPr>
              <a:t>может</a:t>
            </a:r>
            <a:r>
              <a:rPr sz="1200" b="1" spc="-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006FC0"/>
                </a:solidFill>
                <a:latin typeface="Arial"/>
                <a:cs typeface="Arial"/>
              </a:rPr>
              <a:t>обращаться</a:t>
            </a:r>
            <a:r>
              <a:rPr sz="1200" b="1" dirty="0">
                <a:solidFill>
                  <a:srgbClr val="006FC0"/>
                </a:solidFill>
                <a:latin typeface="Arial"/>
                <a:cs typeface="Arial"/>
              </a:rPr>
              <a:t> с</a:t>
            </a:r>
            <a:r>
              <a:rPr sz="1200" b="1" spc="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006FC0"/>
                </a:solidFill>
                <a:latin typeface="Arial"/>
                <a:cs typeface="Arial"/>
              </a:rPr>
              <a:t>вопросами</a:t>
            </a:r>
            <a:r>
              <a:rPr sz="1200" b="1" dirty="0">
                <a:solidFill>
                  <a:srgbClr val="006FC0"/>
                </a:solidFill>
                <a:latin typeface="Arial"/>
                <a:cs typeface="Arial"/>
              </a:rPr>
              <a:t> и</a:t>
            </a:r>
            <a:r>
              <a:rPr sz="1200" b="1" spc="33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006FC0"/>
                </a:solidFill>
                <a:latin typeface="Arial"/>
                <a:cs typeface="Arial"/>
              </a:rPr>
              <a:t>просьбами, </a:t>
            </a:r>
            <a:r>
              <a:rPr sz="1200" b="1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6FC0"/>
                </a:solidFill>
                <a:latin typeface="Arial"/>
                <a:cs typeface="Arial"/>
              </a:rPr>
              <a:t>понимает</a:t>
            </a:r>
            <a:r>
              <a:rPr sz="1200" b="1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6FC0"/>
                </a:solidFill>
                <a:latin typeface="Arial"/>
                <a:cs typeface="Arial"/>
              </a:rPr>
              <a:t>речь</a:t>
            </a:r>
            <a:r>
              <a:rPr sz="1200" b="1" spc="-5" dirty="0">
                <a:solidFill>
                  <a:srgbClr val="006FC0"/>
                </a:solidFill>
                <a:latin typeface="Arial"/>
                <a:cs typeface="Arial"/>
              </a:rPr>
              <a:t> взрослых;</a:t>
            </a:r>
            <a:r>
              <a:rPr sz="1200" b="1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6FC0"/>
                </a:solidFill>
                <a:latin typeface="Arial"/>
                <a:cs typeface="Arial"/>
              </a:rPr>
              <a:t>знает</a:t>
            </a:r>
            <a:r>
              <a:rPr sz="1200" b="1" spc="-5" dirty="0">
                <a:solidFill>
                  <a:srgbClr val="006FC0"/>
                </a:solidFill>
                <a:latin typeface="Arial"/>
                <a:cs typeface="Arial"/>
              </a:rPr>
              <a:t> названия</a:t>
            </a:r>
            <a:r>
              <a:rPr sz="1200" b="1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006FC0"/>
                </a:solidFill>
                <a:latin typeface="Arial"/>
                <a:cs typeface="Arial"/>
              </a:rPr>
              <a:t>окружающих</a:t>
            </a:r>
            <a:r>
              <a:rPr sz="1200" b="1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6FC0"/>
                </a:solidFill>
                <a:latin typeface="Arial"/>
                <a:cs typeface="Arial"/>
              </a:rPr>
              <a:t>предметов</a:t>
            </a:r>
            <a:r>
              <a:rPr sz="1200" b="1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6FC0"/>
                </a:solidFill>
                <a:latin typeface="Arial"/>
                <a:cs typeface="Arial"/>
              </a:rPr>
              <a:t>и</a:t>
            </a:r>
            <a:r>
              <a:rPr sz="1200" b="1" spc="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006FC0"/>
                </a:solidFill>
                <a:latin typeface="Arial"/>
                <a:cs typeface="Arial"/>
              </a:rPr>
              <a:t>игрушек.</a:t>
            </a:r>
            <a:r>
              <a:rPr sz="1200" b="1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b="1" spc="-15" dirty="0">
                <a:solidFill>
                  <a:srgbClr val="006FC0"/>
                </a:solidFill>
                <a:latin typeface="Arial"/>
                <a:cs typeface="Arial"/>
              </a:rPr>
              <a:t>Речь</a:t>
            </a:r>
            <a:r>
              <a:rPr sz="1200" b="1" spc="-10" dirty="0">
                <a:solidFill>
                  <a:srgbClr val="006FC0"/>
                </a:solidFill>
                <a:latin typeface="Arial"/>
                <a:cs typeface="Arial"/>
              </a:rPr>
              <a:t> становится </a:t>
            </a:r>
            <a:r>
              <a:rPr sz="1200" b="1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6FC0"/>
                </a:solidFill>
                <a:latin typeface="Arial"/>
                <a:cs typeface="Arial"/>
              </a:rPr>
              <a:t>полноценным</a:t>
            </a:r>
            <a:r>
              <a:rPr sz="1200" b="1" spc="3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6FC0"/>
                </a:solidFill>
                <a:latin typeface="Arial"/>
                <a:cs typeface="Arial"/>
              </a:rPr>
              <a:t>средством </a:t>
            </a:r>
            <a:r>
              <a:rPr sz="1200" b="1" spc="-5" dirty="0">
                <a:solidFill>
                  <a:srgbClr val="006FC0"/>
                </a:solidFill>
                <a:latin typeface="Arial"/>
                <a:cs typeface="Arial"/>
              </a:rPr>
              <a:t>общения</a:t>
            </a:r>
            <a:r>
              <a:rPr sz="1200" b="1" spc="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6FC0"/>
                </a:solidFill>
                <a:latin typeface="Arial"/>
                <a:cs typeface="Arial"/>
              </a:rPr>
              <a:t>с</a:t>
            </a:r>
            <a:r>
              <a:rPr sz="1200" b="1" spc="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b="1" spc="-15" dirty="0">
                <a:solidFill>
                  <a:srgbClr val="006FC0"/>
                </a:solidFill>
                <a:latin typeface="Arial"/>
                <a:cs typeface="Arial"/>
              </a:rPr>
              <a:t>другими</a:t>
            </a:r>
            <a:r>
              <a:rPr sz="1200" b="1" spc="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6FC0"/>
                </a:solidFill>
                <a:latin typeface="Arial"/>
                <a:cs typeface="Arial"/>
              </a:rPr>
              <a:t>детьми.</a:t>
            </a:r>
            <a:endParaRPr sz="1200">
              <a:latin typeface="Arial"/>
              <a:cs typeface="Arial"/>
            </a:endParaRPr>
          </a:p>
          <a:p>
            <a:pPr marL="286385" marR="6350" indent="-274320" algn="just">
              <a:lnSpc>
                <a:spcPct val="100000"/>
              </a:lnSpc>
              <a:buClr>
                <a:srgbClr val="FD8537"/>
              </a:buClr>
              <a:buSzPct val="70833"/>
              <a:buFont typeface="Wingdings"/>
              <a:buChar char=""/>
              <a:tabLst>
                <a:tab pos="330200" algn="l"/>
              </a:tabLst>
            </a:pPr>
            <a:r>
              <a:rPr dirty="0"/>
              <a:t>	</a:t>
            </a:r>
            <a:r>
              <a:rPr sz="1200" b="1" spc="-10" dirty="0">
                <a:latin typeface="Arial"/>
                <a:cs typeface="Arial"/>
              </a:rPr>
              <a:t>Стремится </a:t>
            </a:r>
            <a:r>
              <a:rPr sz="1200" b="1" dirty="0">
                <a:latin typeface="Arial"/>
                <a:cs typeface="Arial"/>
              </a:rPr>
              <a:t>к </a:t>
            </a:r>
            <a:r>
              <a:rPr sz="1200" b="1" spc="-5" dirty="0">
                <a:latin typeface="Arial"/>
                <a:cs typeface="Arial"/>
              </a:rPr>
              <a:t>общению </a:t>
            </a:r>
            <a:r>
              <a:rPr sz="1200" b="1" dirty="0">
                <a:latin typeface="Arial"/>
                <a:cs typeface="Arial"/>
              </a:rPr>
              <a:t>со </a:t>
            </a:r>
            <a:r>
              <a:rPr sz="1200" b="1" spc="-5" dirty="0">
                <a:latin typeface="Arial"/>
                <a:cs typeface="Arial"/>
              </a:rPr>
              <a:t>взрослыми </a:t>
            </a:r>
            <a:r>
              <a:rPr sz="1200" b="1" dirty="0">
                <a:latin typeface="Arial"/>
                <a:cs typeface="Arial"/>
              </a:rPr>
              <a:t>и </a:t>
            </a:r>
            <a:r>
              <a:rPr sz="1200" b="1" spc="-5" dirty="0">
                <a:latin typeface="Arial"/>
                <a:cs typeface="Arial"/>
              </a:rPr>
              <a:t>активно подражает </a:t>
            </a:r>
            <a:r>
              <a:rPr sz="1200" b="1" dirty="0">
                <a:latin typeface="Arial"/>
                <a:cs typeface="Arial"/>
              </a:rPr>
              <a:t>им в </a:t>
            </a:r>
            <a:r>
              <a:rPr sz="1200" b="1" spc="-5" dirty="0">
                <a:latin typeface="Arial"/>
                <a:cs typeface="Arial"/>
              </a:rPr>
              <a:t>движениях </a:t>
            </a:r>
            <a:r>
              <a:rPr sz="1200" b="1" dirty="0">
                <a:latin typeface="Arial"/>
                <a:cs typeface="Arial"/>
              </a:rPr>
              <a:t>и </a:t>
            </a:r>
            <a:r>
              <a:rPr sz="1200" b="1" spc="-10" dirty="0">
                <a:latin typeface="Arial"/>
                <a:cs typeface="Arial"/>
              </a:rPr>
              <a:t>действиях; появляются </a:t>
            </a:r>
            <a:r>
              <a:rPr sz="1200" b="1" spc="-5" dirty="0">
                <a:latin typeface="Arial"/>
                <a:cs typeface="Arial"/>
              </a:rPr>
              <a:t> игры,</a:t>
            </a:r>
            <a:r>
              <a:rPr sz="1200" b="1" dirty="0">
                <a:latin typeface="Arial"/>
                <a:cs typeface="Arial"/>
              </a:rPr>
              <a:t> в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которых</a:t>
            </a:r>
            <a:r>
              <a:rPr sz="1200" b="1" spc="-5" dirty="0">
                <a:latin typeface="Arial"/>
                <a:cs typeface="Arial"/>
              </a:rPr>
              <a:t> ребенок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воспроизводит</a:t>
            </a:r>
            <a:r>
              <a:rPr sz="1200" b="1" spc="-5" dirty="0">
                <a:latin typeface="Arial"/>
                <a:cs typeface="Arial"/>
              </a:rPr>
              <a:t> действия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взрослого.</a:t>
            </a:r>
            <a:r>
              <a:rPr sz="1200" b="1" spc="-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Эмоционально</a:t>
            </a:r>
            <a:r>
              <a:rPr sz="1200" b="1" spc="-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откликается</a:t>
            </a:r>
            <a:r>
              <a:rPr sz="1200" b="1" spc="-5" dirty="0">
                <a:latin typeface="Arial"/>
                <a:cs typeface="Arial"/>
              </a:rPr>
              <a:t> на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25" dirty="0">
                <a:latin typeface="Arial"/>
                <a:cs typeface="Arial"/>
              </a:rPr>
              <a:t>игру, 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предложенную</a:t>
            </a:r>
            <a:r>
              <a:rPr sz="1200" b="1" spc="1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взрослым,</a:t>
            </a:r>
            <a:r>
              <a:rPr sz="1200" b="1" spc="3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принимает</a:t>
            </a:r>
            <a:r>
              <a:rPr sz="1200" b="1" spc="15" dirty="0">
                <a:latin typeface="Arial"/>
                <a:cs typeface="Arial"/>
              </a:rPr>
              <a:t> </a:t>
            </a:r>
            <a:r>
              <a:rPr sz="1200" b="1" spc="-15" dirty="0">
                <a:latin typeface="Arial"/>
                <a:cs typeface="Arial"/>
              </a:rPr>
              <a:t>игровую</a:t>
            </a:r>
            <a:r>
              <a:rPr sz="1200" b="1" spc="30" dirty="0">
                <a:latin typeface="Arial"/>
                <a:cs typeface="Arial"/>
              </a:rPr>
              <a:t> </a:t>
            </a:r>
            <a:r>
              <a:rPr sz="1200" b="1" spc="-30" dirty="0">
                <a:latin typeface="Arial"/>
                <a:cs typeface="Arial"/>
              </a:rPr>
              <a:t>задачу.</a:t>
            </a:r>
            <a:endParaRPr sz="1200">
              <a:latin typeface="Arial"/>
              <a:cs typeface="Arial"/>
            </a:endParaRPr>
          </a:p>
          <a:p>
            <a:pPr marL="286385" marR="6985" indent="-274320" algn="just">
              <a:lnSpc>
                <a:spcPct val="100000"/>
              </a:lnSpc>
              <a:buClr>
                <a:srgbClr val="FD8537"/>
              </a:buClr>
              <a:buSzPct val="70833"/>
              <a:buFont typeface="Wingdings"/>
              <a:buChar char=""/>
              <a:tabLst>
                <a:tab pos="287020" algn="l"/>
              </a:tabLst>
            </a:pPr>
            <a:r>
              <a:rPr sz="1200" b="1" spc="-10" dirty="0">
                <a:solidFill>
                  <a:srgbClr val="006FC0"/>
                </a:solidFill>
                <a:latin typeface="Arial"/>
                <a:cs typeface="Arial"/>
              </a:rPr>
              <a:t>Проявляет </a:t>
            </a:r>
            <a:r>
              <a:rPr sz="1200" b="1" spc="-5" dirty="0">
                <a:solidFill>
                  <a:srgbClr val="006FC0"/>
                </a:solidFill>
                <a:latin typeface="Arial"/>
                <a:cs typeface="Arial"/>
              </a:rPr>
              <a:t>интерес </a:t>
            </a:r>
            <a:r>
              <a:rPr sz="1200" b="1" dirty="0">
                <a:solidFill>
                  <a:srgbClr val="006FC0"/>
                </a:solidFill>
                <a:latin typeface="Arial"/>
                <a:cs typeface="Arial"/>
              </a:rPr>
              <a:t>к </a:t>
            </a:r>
            <a:r>
              <a:rPr sz="1200" b="1" spc="-10" dirty="0">
                <a:solidFill>
                  <a:srgbClr val="006FC0"/>
                </a:solidFill>
                <a:latin typeface="Arial"/>
                <a:cs typeface="Arial"/>
              </a:rPr>
              <a:t>сверстникам; наблюдает </a:t>
            </a:r>
            <a:r>
              <a:rPr sz="1200" b="1" spc="-5" dirty="0">
                <a:solidFill>
                  <a:srgbClr val="006FC0"/>
                </a:solidFill>
                <a:latin typeface="Arial"/>
                <a:cs typeface="Arial"/>
              </a:rPr>
              <a:t>за их действиями </a:t>
            </a:r>
            <a:r>
              <a:rPr sz="1200" b="1" dirty="0">
                <a:solidFill>
                  <a:srgbClr val="006FC0"/>
                </a:solidFill>
                <a:latin typeface="Arial"/>
                <a:cs typeface="Arial"/>
              </a:rPr>
              <a:t>и </a:t>
            </a:r>
            <a:r>
              <a:rPr sz="1200" b="1" spc="-5" dirty="0">
                <a:solidFill>
                  <a:srgbClr val="006FC0"/>
                </a:solidFill>
                <a:latin typeface="Arial"/>
                <a:cs typeface="Arial"/>
              </a:rPr>
              <a:t>подражает им. </a:t>
            </a:r>
            <a:r>
              <a:rPr sz="1200" b="1" spc="-20" dirty="0">
                <a:solidFill>
                  <a:srgbClr val="006FC0"/>
                </a:solidFill>
                <a:latin typeface="Arial"/>
                <a:cs typeface="Arial"/>
              </a:rPr>
              <a:t>Умеет </a:t>
            </a:r>
            <a:r>
              <a:rPr sz="1200" b="1" spc="-5" dirty="0">
                <a:solidFill>
                  <a:srgbClr val="006FC0"/>
                </a:solidFill>
                <a:latin typeface="Arial"/>
                <a:cs typeface="Arial"/>
              </a:rPr>
              <a:t>играть рядом </a:t>
            </a:r>
            <a:r>
              <a:rPr sz="1200" b="1" dirty="0">
                <a:solidFill>
                  <a:srgbClr val="006FC0"/>
                </a:solidFill>
                <a:latin typeface="Arial"/>
                <a:cs typeface="Arial"/>
              </a:rPr>
              <a:t>со </a:t>
            </a:r>
            <a:r>
              <a:rPr sz="1200" b="1" spc="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6FC0"/>
                </a:solidFill>
                <a:latin typeface="Arial"/>
                <a:cs typeface="Arial"/>
              </a:rPr>
              <a:t>сверстниками,</a:t>
            </a:r>
            <a:r>
              <a:rPr sz="1200" b="1" spc="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006FC0"/>
                </a:solidFill>
                <a:latin typeface="Arial"/>
                <a:cs typeface="Arial"/>
              </a:rPr>
              <a:t>не</a:t>
            </a:r>
            <a:r>
              <a:rPr sz="1200" b="1" spc="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6FC0"/>
                </a:solidFill>
                <a:latin typeface="Arial"/>
                <a:cs typeface="Arial"/>
              </a:rPr>
              <a:t>мешая</a:t>
            </a:r>
            <a:r>
              <a:rPr sz="1200" b="1" spc="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6FC0"/>
                </a:solidFill>
                <a:latin typeface="Arial"/>
                <a:cs typeface="Arial"/>
              </a:rPr>
              <a:t>им.</a:t>
            </a:r>
            <a:r>
              <a:rPr sz="1200" b="1" spc="3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6FC0"/>
                </a:solidFill>
                <a:latin typeface="Arial"/>
                <a:cs typeface="Arial"/>
              </a:rPr>
              <a:t>Проявляет</a:t>
            </a:r>
            <a:r>
              <a:rPr sz="1200" b="1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6FC0"/>
                </a:solidFill>
                <a:latin typeface="Arial"/>
                <a:cs typeface="Arial"/>
              </a:rPr>
              <a:t>интерес</a:t>
            </a:r>
            <a:r>
              <a:rPr sz="1200" b="1" spc="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6FC0"/>
                </a:solidFill>
                <a:latin typeface="Arial"/>
                <a:cs typeface="Arial"/>
              </a:rPr>
              <a:t>к</a:t>
            </a:r>
            <a:r>
              <a:rPr sz="1200" b="1" spc="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6FC0"/>
                </a:solidFill>
                <a:latin typeface="Arial"/>
                <a:cs typeface="Arial"/>
              </a:rPr>
              <a:t>совместным</a:t>
            </a:r>
            <a:r>
              <a:rPr sz="1200" b="1" spc="2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006FC0"/>
                </a:solidFill>
                <a:latin typeface="Arial"/>
                <a:cs typeface="Arial"/>
              </a:rPr>
              <a:t>играм</a:t>
            </a:r>
            <a:r>
              <a:rPr sz="1200" b="1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6FC0"/>
                </a:solidFill>
                <a:latin typeface="Arial"/>
                <a:cs typeface="Arial"/>
              </a:rPr>
              <a:t>небольшими</a:t>
            </a:r>
            <a:r>
              <a:rPr sz="1200" b="1" spc="2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6FC0"/>
                </a:solidFill>
                <a:latin typeface="Arial"/>
                <a:cs typeface="Arial"/>
              </a:rPr>
              <a:t>группами.</a:t>
            </a:r>
            <a:endParaRPr sz="1200">
              <a:latin typeface="Arial"/>
              <a:cs typeface="Arial"/>
            </a:endParaRPr>
          </a:p>
          <a:p>
            <a:pPr marL="287020" indent="-274320" algn="just">
              <a:lnSpc>
                <a:spcPct val="100000"/>
              </a:lnSpc>
              <a:buClr>
                <a:srgbClr val="FD8537"/>
              </a:buClr>
              <a:buSzPct val="70833"/>
              <a:buFont typeface="Wingdings"/>
              <a:buChar char=""/>
              <a:tabLst>
                <a:tab pos="287020" algn="l"/>
              </a:tabLst>
            </a:pPr>
            <a:r>
              <a:rPr sz="1200" b="1" spc="-10" dirty="0">
                <a:latin typeface="Arial"/>
                <a:cs typeface="Arial"/>
              </a:rPr>
              <a:t>Проявляет</a:t>
            </a:r>
            <a:r>
              <a:rPr sz="1200" b="1" spc="1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интерес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к</a:t>
            </a:r>
            <a:r>
              <a:rPr sz="1200" b="1" spc="2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окружающему</a:t>
            </a:r>
            <a:r>
              <a:rPr sz="1200" b="1" spc="3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миру</a:t>
            </a:r>
            <a:r>
              <a:rPr sz="1200" b="1" spc="3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природы,</a:t>
            </a:r>
            <a:r>
              <a:rPr sz="1200" b="1" spc="5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с</a:t>
            </a:r>
            <a:r>
              <a:rPr sz="1200" b="1" spc="2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интересом</a:t>
            </a:r>
            <a:r>
              <a:rPr sz="1200" b="1" spc="15" dirty="0">
                <a:latin typeface="Arial"/>
                <a:cs typeface="Arial"/>
              </a:rPr>
              <a:t> </a:t>
            </a:r>
            <a:r>
              <a:rPr sz="1200" b="1" spc="-15" dirty="0">
                <a:latin typeface="Arial"/>
                <a:cs typeface="Arial"/>
              </a:rPr>
              <a:t>участвует</a:t>
            </a:r>
            <a:r>
              <a:rPr sz="1200" b="1" spc="4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в</a:t>
            </a:r>
            <a:r>
              <a:rPr sz="1200" b="1" spc="1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сезонных</a:t>
            </a:r>
            <a:r>
              <a:rPr sz="1200" b="1" spc="1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наблюдениях.</a:t>
            </a:r>
            <a:endParaRPr sz="1200">
              <a:latin typeface="Arial"/>
              <a:cs typeface="Arial"/>
            </a:endParaRPr>
          </a:p>
          <a:p>
            <a:pPr marL="286385" marR="5715" indent="-274320" algn="just">
              <a:lnSpc>
                <a:spcPct val="100000"/>
              </a:lnSpc>
              <a:buClr>
                <a:srgbClr val="FD8537"/>
              </a:buClr>
              <a:buSzPct val="70833"/>
              <a:buFont typeface="Wingdings"/>
              <a:buChar char=""/>
              <a:tabLst>
                <a:tab pos="287020" algn="l"/>
              </a:tabLst>
            </a:pPr>
            <a:r>
              <a:rPr sz="1200" b="1" spc="-10" dirty="0">
                <a:solidFill>
                  <a:srgbClr val="006FC0"/>
                </a:solidFill>
                <a:latin typeface="Arial"/>
                <a:cs typeface="Arial"/>
              </a:rPr>
              <a:t>Проявляет</a:t>
            </a:r>
            <a:r>
              <a:rPr sz="1200" b="1" spc="-5" dirty="0">
                <a:solidFill>
                  <a:srgbClr val="006FC0"/>
                </a:solidFill>
                <a:latin typeface="Arial"/>
                <a:cs typeface="Arial"/>
              </a:rPr>
              <a:t> интерес</a:t>
            </a:r>
            <a:r>
              <a:rPr sz="1200" b="1" dirty="0">
                <a:solidFill>
                  <a:srgbClr val="006FC0"/>
                </a:solidFill>
                <a:latin typeface="Arial"/>
                <a:cs typeface="Arial"/>
              </a:rPr>
              <a:t> к</a:t>
            </a:r>
            <a:r>
              <a:rPr sz="1200" b="1" spc="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6FC0"/>
                </a:solidFill>
                <a:latin typeface="Arial"/>
                <a:cs typeface="Arial"/>
              </a:rPr>
              <a:t>стихам,</a:t>
            </a:r>
            <a:r>
              <a:rPr sz="1200" b="1" spc="-5" dirty="0">
                <a:solidFill>
                  <a:srgbClr val="006FC0"/>
                </a:solidFill>
                <a:latin typeface="Arial"/>
                <a:cs typeface="Arial"/>
              </a:rPr>
              <a:t> песням</a:t>
            </a:r>
            <a:r>
              <a:rPr sz="1200" b="1" dirty="0">
                <a:solidFill>
                  <a:srgbClr val="006FC0"/>
                </a:solidFill>
                <a:latin typeface="Arial"/>
                <a:cs typeface="Arial"/>
              </a:rPr>
              <a:t> и </a:t>
            </a:r>
            <a:r>
              <a:rPr sz="1200" b="1" spc="-5" dirty="0">
                <a:solidFill>
                  <a:srgbClr val="006FC0"/>
                </a:solidFill>
                <a:latin typeface="Arial"/>
                <a:cs typeface="Arial"/>
              </a:rPr>
              <a:t>сказкам,</a:t>
            </a:r>
            <a:r>
              <a:rPr sz="1200" b="1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6FC0"/>
                </a:solidFill>
                <a:latin typeface="Arial"/>
                <a:cs typeface="Arial"/>
              </a:rPr>
              <a:t>рассматриванию</a:t>
            </a:r>
            <a:r>
              <a:rPr sz="1200" b="1" spc="-5" dirty="0">
                <a:solidFill>
                  <a:srgbClr val="006FC0"/>
                </a:solidFill>
                <a:latin typeface="Arial"/>
                <a:cs typeface="Arial"/>
              </a:rPr>
              <a:t> картинок,</a:t>
            </a:r>
            <a:r>
              <a:rPr sz="1200" b="1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6FC0"/>
                </a:solidFill>
                <a:latin typeface="Arial"/>
                <a:cs typeface="Arial"/>
              </a:rPr>
              <a:t>стремится</a:t>
            </a:r>
            <a:r>
              <a:rPr sz="1200" b="1" spc="-5" dirty="0">
                <a:solidFill>
                  <a:srgbClr val="006FC0"/>
                </a:solidFill>
                <a:latin typeface="Arial"/>
                <a:cs typeface="Arial"/>
              </a:rPr>
              <a:t> двигаться</a:t>
            </a:r>
            <a:r>
              <a:rPr sz="1200" b="1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6FC0"/>
                </a:solidFill>
                <a:latin typeface="Arial"/>
                <a:cs typeface="Arial"/>
              </a:rPr>
              <a:t>под </a:t>
            </a:r>
            <a:r>
              <a:rPr sz="1200" b="1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006FC0"/>
                </a:solidFill>
                <a:latin typeface="Arial"/>
                <a:cs typeface="Arial"/>
              </a:rPr>
              <a:t>музыку;</a:t>
            </a:r>
            <a:r>
              <a:rPr sz="1200" b="1" spc="7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6FC0"/>
                </a:solidFill>
                <a:latin typeface="Arial"/>
                <a:cs typeface="Arial"/>
              </a:rPr>
              <a:t>эмоционально</a:t>
            </a:r>
            <a:r>
              <a:rPr sz="1200" b="1" spc="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6FC0"/>
                </a:solidFill>
                <a:latin typeface="Arial"/>
                <a:cs typeface="Arial"/>
              </a:rPr>
              <a:t>откликается </a:t>
            </a:r>
            <a:r>
              <a:rPr sz="1200" b="1" spc="-5" dirty="0">
                <a:solidFill>
                  <a:srgbClr val="006FC0"/>
                </a:solidFill>
                <a:latin typeface="Arial"/>
                <a:cs typeface="Arial"/>
              </a:rPr>
              <a:t>на</a:t>
            </a:r>
            <a:r>
              <a:rPr sz="1200" b="1" spc="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006FC0"/>
                </a:solidFill>
                <a:latin typeface="Arial"/>
                <a:cs typeface="Arial"/>
              </a:rPr>
              <a:t>различные</a:t>
            </a:r>
            <a:r>
              <a:rPr sz="1200" b="1" spc="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006FC0"/>
                </a:solidFill>
                <a:latin typeface="Arial"/>
                <a:cs typeface="Arial"/>
              </a:rPr>
              <a:t>произведения</a:t>
            </a:r>
            <a:r>
              <a:rPr sz="1200" b="1" spc="2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b="1" spc="-25" dirty="0">
                <a:solidFill>
                  <a:srgbClr val="006FC0"/>
                </a:solidFill>
                <a:latin typeface="Arial"/>
                <a:cs typeface="Arial"/>
              </a:rPr>
              <a:t>культуры</a:t>
            </a:r>
            <a:r>
              <a:rPr sz="1200" b="1" spc="5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6FC0"/>
                </a:solidFill>
                <a:latin typeface="Arial"/>
                <a:cs typeface="Arial"/>
              </a:rPr>
              <a:t>и</a:t>
            </a:r>
            <a:r>
              <a:rPr sz="1200" b="1" spc="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6FC0"/>
                </a:solidFill>
                <a:latin typeface="Arial"/>
                <a:cs typeface="Arial"/>
              </a:rPr>
              <a:t>искусства.</a:t>
            </a:r>
            <a:endParaRPr sz="1200">
              <a:latin typeface="Arial"/>
              <a:cs typeface="Arial"/>
            </a:endParaRPr>
          </a:p>
          <a:p>
            <a:pPr marL="329565" indent="-317500" algn="just">
              <a:lnSpc>
                <a:spcPct val="100000"/>
              </a:lnSpc>
              <a:buClr>
                <a:srgbClr val="FD8537"/>
              </a:buClr>
              <a:buSzPct val="70833"/>
              <a:buFont typeface="Wingdings"/>
              <a:buChar char=""/>
              <a:tabLst>
                <a:tab pos="330200" algn="l"/>
              </a:tabLst>
            </a:pPr>
            <a:r>
              <a:rPr sz="1200" b="1" dirty="0">
                <a:latin typeface="Arial"/>
                <a:cs typeface="Arial"/>
              </a:rPr>
              <a:t>С</a:t>
            </a:r>
            <a:r>
              <a:rPr sz="1200" b="1" spc="40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пониманием</a:t>
            </a:r>
            <a:r>
              <a:rPr sz="1200" b="1" spc="39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следит</a:t>
            </a:r>
            <a:r>
              <a:rPr sz="1200" b="1" spc="39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за</a:t>
            </a:r>
            <a:r>
              <a:rPr sz="1200" b="1" spc="40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действиями</a:t>
            </a:r>
            <a:r>
              <a:rPr sz="1200" b="1" spc="4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героев</a:t>
            </a:r>
            <a:r>
              <a:rPr sz="1200" b="1" spc="40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кукольного</a:t>
            </a:r>
            <a:r>
              <a:rPr sz="1200" b="1" spc="409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театра;</a:t>
            </a:r>
            <a:r>
              <a:rPr sz="1200" b="1" spc="409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проявляет</a:t>
            </a:r>
            <a:r>
              <a:rPr sz="1200" b="1" spc="38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желание</a:t>
            </a:r>
            <a:r>
              <a:rPr sz="1200" b="1" spc="41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участвовать</a:t>
            </a:r>
            <a:r>
              <a:rPr sz="1200" b="1" spc="40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в</a:t>
            </a:r>
            <a:endParaRPr sz="1200">
              <a:latin typeface="Arial"/>
              <a:cs typeface="Arial"/>
            </a:endParaRPr>
          </a:p>
          <a:p>
            <a:pPr marL="286385" algn="just">
              <a:lnSpc>
                <a:spcPct val="100000"/>
              </a:lnSpc>
              <a:spcBef>
                <a:spcPts val="5"/>
              </a:spcBef>
            </a:pPr>
            <a:r>
              <a:rPr sz="1200" b="1" spc="-10" dirty="0">
                <a:latin typeface="Arial"/>
                <a:cs typeface="Arial"/>
              </a:rPr>
              <a:t>театрализованных</a:t>
            </a:r>
            <a:r>
              <a:rPr sz="1200" b="1" spc="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и </a:t>
            </a:r>
            <a:r>
              <a:rPr sz="1200" b="1" spc="-10" dirty="0">
                <a:latin typeface="Arial"/>
                <a:cs typeface="Arial"/>
              </a:rPr>
              <a:t>сюжетно-ролевых </a:t>
            </a:r>
            <a:r>
              <a:rPr sz="1200" b="1" spc="-5" dirty="0">
                <a:latin typeface="Arial"/>
                <a:cs typeface="Arial"/>
              </a:rPr>
              <a:t>играх.</a:t>
            </a:r>
            <a:endParaRPr sz="1200">
              <a:latin typeface="Arial"/>
              <a:cs typeface="Arial"/>
            </a:endParaRPr>
          </a:p>
          <a:p>
            <a:pPr marL="329565" indent="-317500" algn="just">
              <a:lnSpc>
                <a:spcPct val="100000"/>
              </a:lnSpc>
              <a:buClr>
                <a:srgbClr val="FD8537"/>
              </a:buClr>
              <a:buSzPct val="70833"/>
              <a:buFont typeface="Wingdings"/>
              <a:buChar char=""/>
              <a:tabLst>
                <a:tab pos="330200" algn="l"/>
              </a:tabLst>
            </a:pPr>
            <a:r>
              <a:rPr sz="1200" b="1" spc="-10" dirty="0">
                <a:solidFill>
                  <a:srgbClr val="006FC0"/>
                </a:solidFill>
                <a:latin typeface="Arial"/>
                <a:cs typeface="Arial"/>
              </a:rPr>
              <a:t>Проявляет</a:t>
            </a:r>
            <a:r>
              <a:rPr sz="1200" b="1" spc="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6FC0"/>
                </a:solidFill>
                <a:latin typeface="Arial"/>
                <a:cs typeface="Arial"/>
              </a:rPr>
              <a:t>интерес</a:t>
            </a:r>
            <a:r>
              <a:rPr sz="1200" b="1" spc="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6FC0"/>
                </a:solidFill>
                <a:latin typeface="Arial"/>
                <a:cs typeface="Arial"/>
              </a:rPr>
              <a:t>к</a:t>
            </a:r>
            <a:r>
              <a:rPr sz="1200" b="1" spc="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6FC0"/>
                </a:solidFill>
                <a:latin typeface="Arial"/>
                <a:cs typeface="Arial"/>
              </a:rPr>
              <a:t>продуктивной</a:t>
            </a:r>
            <a:r>
              <a:rPr sz="1200" b="1" spc="7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6FC0"/>
                </a:solidFill>
                <a:latin typeface="Arial"/>
                <a:cs typeface="Arial"/>
              </a:rPr>
              <a:t>деятельности</a:t>
            </a:r>
            <a:r>
              <a:rPr sz="1200" b="1" spc="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006FC0"/>
                </a:solidFill>
                <a:latin typeface="Arial"/>
                <a:cs typeface="Arial"/>
              </a:rPr>
              <a:t>(рисование,</a:t>
            </a:r>
            <a:r>
              <a:rPr sz="1200" b="1" spc="2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006FC0"/>
                </a:solidFill>
                <a:latin typeface="Arial"/>
                <a:cs typeface="Arial"/>
              </a:rPr>
              <a:t>лепка,</a:t>
            </a:r>
            <a:r>
              <a:rPr sz="1200" b="1" spc="-10" dirty="0">
                <a:solidFill>
                  <a:srgbClr val="006FC0"/>
                </a:solidFill>
                <a:latin typeface="Arial"/>
                <a:cs typeface="Arial"/>
              </a:rPr>
              <a:t> конструирование,</a:t>
            </a:r>
            <a:r>
              <a:rPr sz="1200" b="1" spc="8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006FC0"/>
                </a:solidFill>
                <a:latin typeface="Arial"/>
                <a:cs typeface="Arial"/>
              </a:rPr>
              <a:t>аппликация).</a:t>
            </a:r>
            <a:endParaRPr sz="1200">
              <a:latin typeface="Arial"/>
              <a:cs typeface="Arial"/>
            </a:endParaRPr>
          </a:p>
          <a:p>
            <a:pPr marL="287020" marR="1158240" indent="-287020" algn="just">
              <a:lnSpc>
                <a:spcPct val="100000"/>
              </a:lnSpc>
              <a:buClr>
                <a:srgbClr val="FD8537"/>
              </a:buClr>
              <a:buSzPct val="70833"/>
              <a:buFont typeface="Wingdings"/>
              <a:buChar char=""/>
              <a:tabLst>
                <a:tab pos="287020" algn="l"/>
              </a:tabLst>
            </a:pPr>
            <a:r>
              <a:rPr sz="1200" b="1" dirty="0">
                <a:latin typeface="Arial"/>
                <a:cs typeface="Arial"/>
              </a:rPr>
              <a:t>У </a:t>
            </a:r>
            <a:r>
              <a:rPr sz="1200" b="1" spc="-5" dirty="0">
                <a:latin typeface="Arial"/>
                <a:cs typeface="Arial"/>
              </a:rPr>
              <a:t>ребенка развита </a:t>
            </a:r>
            <a:r>
              <a:rPr sz="1200" b="1" spc="-10" dirty="0">
                <a:latin typeface="Arial"/>
                <a:cs typeface="Arial"/>
              </a:rPr>
              <a:t>крупная моторика, </a:t>
            </a:r>
            <a:r>
              <a:rPr sz="1200" b="1" spc="-5" dirty="0">
                <a:latin typeface="Arial"/>
                <a:cs typeface="Arial"/>
              </a:rPr>
              <a:t>он </a:t>
            </a:r>
            <a:r>
              <a:rPr sz="1200" b="1" spc="-10" dirty="0">
                <a:latin typeface="Arial"/>
                <a:cs typeface="Arial"/>
              </a:rPr>
              <a:t>стремится осваивать </a:t>
            </a:r>
            <a:r>
              <a:rPr sz="1200" b="1" dirty="0">
                <a:latin typeface="Arial"/>
                <a:cs typeface="Arial"/>
              </a:rPr>
              <a:t>раз- </a:t>
            </a:r>
            <a:r>
              <a:rPr sz="1200" b="1" spc="-5" dirty="0">
                <a:latin typeface="Arial"/>
                <a:cs typeface="Arial"/>
              </a:rPr>
              <a:t>личные </a:t>
            </a:r>
            <a:r>
              <a:rPr sz="1200" b="1" spc="-10" dirty="0">
                <a:latin typeface="Arial"/>
                <a:cs typeface="Arial"/>
              </a:rPr>
              <a:t>виды движений </a:t>
            </a:r>
            <a:r>
              <a:rPr sz="1200" b="1" spc="-5" dirty="0">
                <a:latin typeface="Arial"/>
                <a:cs typeface="Arial"/>
              </a:rPr>
              <a:t> </a:t>
            </a:r>
            <a:r>
              <a:rPr sz="1200" b="1" spc="-25" dirty="0">
                <a:latin typeface="Arial"/>
                <a:cs typeface="Arial"/>
              </a:rPr>
              <a:t>(бег, </a:t>
            </a:r>
            <a:r>
              <a:rPr sz="1200" b="1" spc="-5" dirty="0">
                <a:latin typeface="Arial"/>
                <a:cs typeface="Arial"/>
              </a:rPr>
              <a:t>лазанье, перешагивание </a:t>
            </a:r>
            <a:r>
              <a:rPr sz="1200" b="1" dirty="0">
                <a:latin typeface="Arial"/>
                <a:cs typeface="Arial"/>
              </a:rPr>
              <a:t>и </a:t>
            </a:r>
            <a:r>
              <a:rPr sz="1200" b="1" spc="-5" dirty="0">
                <a:latin typeface="Arial"/>
                <a:cs typeface="Arial"/>
              </a:rPr>
              <a:t>пр.). </a:t>
            </a:r>
            <a:r>
              <a:rPr sz="1200" b="1" dirty="0">
                <a:latin typeface="Arial"/>
                <a:cs typeface="Arial"/>
              </a:rPr>
              <a:t>С </a:t>
            </a:r>
            <a:r>
              <a:rPr sz="1200" b="1" spc="-10" dirty="0">
                <a:latin typeface="Arial"/>
                <a:cs typeface="Arial"/>
              </a:rPr>
              <a:t>интересом </a:t>
            </a:r>
            <a:r>
              <a:rPr sz="1200" b="1" spc="-15" dirty="0">
                <a:latin typeface="Arial"/>
                <a:cs typeface="Arial"/>
              </a:rPr>
              <a:t>участвует </a:t>
            </a:r>
            <a:r>
              <a:rPr sz="1200" b="1" dirty="0">
                <a:latin typeface="Arial"/>
                <a:cs typeface="Arial"/>
              </a:rPr>
              <a:t>в </a:t>
            </a:r>
            <a:r>
              <a:rPr sz="1200" b="1" spc="-10" dirty="0">
                <a:latin typeface="Arial"/>
                <a:cs typeface="Arial"/>
              </a:rPr>
              <a:t>подвижных </a:t>
            </a:r>
            <a:r>
              <a:rPr sz="1200" b="1" spc="-5" dirty="0">
                <a:latin typeface="Arial"/>
                <a:cs typeface="Arial"/>
              </a:rPr>
              <a:t>играх </a:t>
            </a:r>
            <a:r>
              <a:rPr sz="1200" b="1" dirty="0">
                <a:latin typeface="Arial"/>
                <a:cs typeface="Arial"/>
              </a:rPr>
              <a:t>с </a:t>
            </a:r>
            <a:r>
              <a:rPr sz="1200" b="1" spc="-5" dirty="0">
                <a:latin typeface="Arial"/>
                <a:cs typeface="Arial"/>
              </a:rPr>
              <a:t>простым 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содержанием,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несложными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движениями.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372982" y="5870244"/>
            <a:ext cx="12509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63218" y="198882"/>
            <a:ext cx="6054725" cy="636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000" i="1" dirty="0">
                <a:latin typeface="Arial"/>
                <a:cs typeface="Arial"/>
              </a:rPr>
              <a:t>Ц</a:t>
            </a:r>
            <a:r>
              <a:rPr sz="1600" i="1" dirty="0">
                <a:latin typeface="Arial"/>
                <a:cs typeface="Arial"/>
              </a:rPr>
              <a:t>ЕЛЕВЫЕ</a:t>
            </a:r>
            <a:r>
              <a:rPr sz="1600" i="1" spc="60" dirty="0">
                <a:latin typeface="Arial"/>
                <a:cs typeface="Arial"/>
              </a:rPr>
              <a:t> </a:t>
            </a:r>
            <a:r>
              <a:rPr sz="1600" i="1" spc="-5" dirty="0">
                <a:latin typeface="Arial"/>
                <a:cs typeface="Arial"/>
              </a:rPr>
              <a:t>ОРИЕНТИРЫ</a:t>
            </a:r>
            <a:endParaRPr sz="16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600" i="1" spc="-10" dirty="0">
                <a:latin typeface="Arial"/>
                <a:cs typeface="Arial"/>
              </a:rPr>
              <a:t>НА</a:t>
            </a:r>
            <a:r>
              <a:rPr sz="1600" i="1" spc="95" dirty="0">
                <a:latin typeface="Arial"/>
                <a:cs typeface="Arial"/>
              </a:rPr>
              <a:t> </a:t>
            </a:r>
            <a:r>
              <a:rPr sz="1600" i="1" spc="-25" dirty="0">
                <a:latin typeface="Arial"/>
                <a:cs typeface="Arial"/>
              </a:rPr>
              <a:t>ЭТАПЕ</a:t>
            </a:r>
            <a:r>
              <a:rPr sz="1600" i="1" spc="105" dirty="0">
                <a:latin typeface="Arial"/>
                <a:cs typeface="Arial"/>
              </a:rPr>
              <a:t> </a:t>
            </a:r>
            <a:r>
              <a:rPr sz="1600" i="1" spc="-10" dirty="0">
                <a:latin typeface="Arial"/>
                <a:cs typeface="Arial"/>
              </a:rPr>
              <a:t>ЗАВЕРШЕНИЯ</a:t>
            </a:r>
            <a:r>
              <a:rPr sz="1600" i="1" spc="105" dirty="0">
                <a:latin typeface="Arial"/>
                <a:cs typeface="Arial"/>
              </a:rPr>
              <a:t> </a:t>
            </a:r>
            <a:r>
              <a:rPr sz="1600" i="1" spc="-15" dirty="0">
                <a:latin typeface="Arial"/>
                <a:cs typeface="Arial"/>
              </a:rPr>
              <a:t>ДОШКОЛЬНОГО</a:t>
            </a:r>
            <a:r>
              <a:rPr sz="1600" i="1" spc="170" dirty="0">
                <a:latin typeface="Arial"/>
                <a:cs typeface="Arial"/>
              </a:rPr>
              <a:t> </a:t>
            </a:r>
            <a:r>
              <a:rPr sz="1600" i="1" spc="-30" dirty="0">
                <a:latin typeface="Arial"/>
                <a:cs typeface="Arial"/>
              </a:rPr>
              <a:t>ОБРАЗОВАНИЯ</a:t>
            </a:r>
            <a:r>
              <a:rPr sz="2000" i="1" spc="-30" dirty="0">
                <a:latin typeface="Arial"/>
                <a:cs typeface="Arial"/>
              </a:rPr>
              <a:t>: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1691" y="885824"/>
            <a:ext cx="8343900" cy="49790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6385" marR="5715" indent="-274320" algn="just">
              <a:lnSpc>
                <a:spcPct val="100000"/>
              </a:lnSpc>
              <a:spcBef>
                <a:spcPts val="95"/>
              </a:spcBef>
              <a:buClr>
                <a:srgbClr val="FD8537"/>
              </a:buClr>
              <a:buSzPct val="69230"/>
              <a:buFont typeface="Wingdings"/>
              <a:buChar char=""/>
              <a:tabLst>
                <a:tab pos="287020" algn="l"/>
              </a:tabLst>
            </a:pPr>
            <a:r>
              <a:rPr sz="1300" b="1" spc="-10" dirty="0">
                <a:solidFill>
                  <a:srgbClr val="006FC0"/>
                </a:solidFill>
                <a:latin typeface="Arial"/>
                <a:cs typeface="Arial"/>
              </a:rPr>
              <a:t>Ребенок овладевает </a:t>
            </a:r>
            <a:r>
              <a:rPr sz="1300" b="1" spc="-5" dirty="0">
                <a:solidFill>
                  <a:srgbClr val="006FC0"/>
                </a:solidFill>
                <a:latin typeface="Arial"/>
                <a:cs typeface="Arial"/>
              </a:rPr>
              <a:t>основными </a:t>
            </a:r>
            <a:r>
              <a:rPr sz="1300" b="1" spc="-15" dirty="0">
                <a:solidFill>
                  <a:srgbClr val="006FC0"/>
                </a:solidFill>
                <a:latin typeface="Arial"/>
                <a:cs typeface="Arial"/>
              </a:rPr>
              <a:t>культурными </a:t>
            </a:r>
            <a:r>
              <a:rPr sz="1300" b="1" spc="-10" dirty="0">
                <a:solidFill>
                  <a:srgbClr val="006FC0"/>
                </a:solidFill>
                <a:latin typeface="Arial"/>
                <a:cs typeface="Arial"/>
              </a:rPr>
              <a:t>средствами, </a:t>
            </a:r>
            <a:r>
              <a:rPr sz="1300" b="1" spc="-5" dirty="0">
                <a:solidFill>
                  <a:srgbClr val="006FC0"/>
                </a:solidFill>
                <a:latin typeface="Arial"/>
                <a:cs typeface="Arial"/>
              </a:rPr>
              <a:t>способами деятельности, </a:t>
            </a:r>
            <a:r>
              <a:rPr sz="1300" b="1" spc="-10" dirty="0">
                <a:solidFill>
                  <a:srgbClr val="006FC0"/>
                </a:solidFill>
                <a:latin typeface="Arial"/>
                <a:cs typeface="Arial"/>
              </a:rPr>
              <a:t>проявляет </a:t>
            </a:r>
            <a:r>
              <a:rPr sz="1300" b="1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006FC0"/>
                </a:solidFill>
                <a:latin typeface="Arial"/>
                <a:cs typeface="Arial"/>
              </a:rPr>
              <a:t>инициативу</a:t>
            </a:r>
            <a:r>
              <a:rPr sz="1300" b="1" spc="-5" dirty="0">
                <a:solidFill>
                  <a:srgbClr val="006FC0"/>
                </a:solidFill>
                <a:latin typeface="Arial"/>
                <a:cs typeface="Arial"/>
              </a:rPr>
              <a:t> и</a:t>
            </a:r>
            <a:r>
              <a:rPr sz="1300" b="1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300" b="1" spc="-5" dirty="0">
                <a:solidFill>
                  <a:srgbClr val="006FC0"/>
                </a:solidFill>
                <a:latin typeface="Arial"/>
                <a:cs typeface="Arial"/>
              </a:rPr>
              <a:t>самостоятельность</a:t>
            </a:r>
            <a:r>
              <a:rPr sz="1300" b="1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300" b="1" spc="-5" dirty="0">
                <a:solidFill>
                  <a:srgbClr val="006FC0"/>
                </a:solidFill>
                <a:latin typeface="Arial"/>
                <a:cs typeface="Arial"/>
              </a:rPr>
              <a:t>в</a:t>
            </a:r>
            <a:r>
              <a:rPr sz="1300" b="1" dirty="0">
                <a:solidFill>
                  <a:srgbClr val="006FC0"/>
                </a:solidFill>
                <a:latin typeface="Arial"/>
                <a:cs typeface="Arial"/>
              </a:rPr>
              <a:t> разных</a:t>
            </a:r>
            <a:r>
              <a:rPr sz="1300" b="1" spc="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300" b="1" spc="-5" dirty="0">
                <a:solidFill>
                  <a:srgbClr val="006FC0"/>
                </a:solidFill>
                <a:latin typeface="Arial"/>
                <a:cs typeface="Arial"/>
              </a:rPr>
              <a:t>видах</a:t>
            </a:r>
            <a:r>
              <a:rPr sz="1300" b="1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300" b="1" spc="-5" dirty="0">
                <a:solidFill>
                  <a:srgbClr val="006FC0"/>
                </a:solidFill>
                <a:latin typeface="Arial"/>
                <a:cs typeface="Arial"/>
              </a:rPr>
              <a:t>деятельности</a:t>
            </a:r>
            <a:r>
              <a:rPr sz="1300" b="1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300" b="1" spc="-5" dirty="0">
                <a:solidFill>
                  <a:srgbClr val="006FC0"/>
                </a:solidFill>
                <a:latin typeface="Arial"/>
                <a:cs typeface="Arial"/>
              </a:rPr>
              <a:t>—</a:t>
            </a:r>
            <a:r>
              <a:rPr sz="1300" b="1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300" b="1" spc="-5" dirty="0">
                <a:solidFill>
                  <a:srgbClr val="006FC0"/>
                </a:solidFill>
                <a:latin typeface="Arial"/>
                <a:cs typeface="Arial"/>
              </a:rPr>
              <a:t>игре,</a:t>
            </a:r>
            <a:r>
              <a:rPr sz="1300" b="1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300" b="1" spc="-5" dirty="0">
                <a:solidFill>
                  <a:srgbClr val="006FC0"/>
                </a:solidFill>
                <a:latin typeface="Arial"/>
                <a:cs typeface="Arial"/>
              </a:rPr>
              <a:t>общении, </a:t>
            </a:r>
            <a:r>
              <a:rPr sz="1300" b="1" spc="-35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300" b="1" spc="-5" dirty="0">
                <a:solidFill>
                  <a:srgbClr val="006FC0"/>
                </a:solidFill>
                <a:latin typeface="Arial"/>
                <a:cs typeface="Arial"/>
              </a:rPr>
              <a:t>познавательно-исследовательской деятельности, конструировании и </a:t>
            </a:r>
            <a:r>
              <a:rPr sz="1300" b="1" dirty="0">
                <a:solidFill>
                  <a:srgbClr val="006FC0"/>
                </a:solidFill>
                <a:latin typeface="Arial"/>
                <a:cs typeface="Arial"/>
              </a:rPr>
              <a:t>др.; </a:t>
            </a:r>
            <a:r>
              <a:rPr sz="1300" b="1" spc="-5" dirty="0">
                <a:solidFill>
                  <a:srgbClr val="006FC0"/>
                </a:solidFill>
                <a:latin typeface="Arial"/>
                <a:cs typeface="Arial"/>
              </a:rPr>
              <a:t>способен выбирать </a:t>
            </a:r>
            <a:r>
              <a:rPr sz="1300" b="1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006FC0"/>
                </a:solidFill>
                <a:latin typeface="Arial"/>
                <a:cs typeface="Arial"/>
              </a:rPr>
              <a:t>себе</a:t>
            </a:r>
            <a:r>
              <a:rPr sz="1300" b="1" spc="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006FC0"/>
                </a:solidFill>
                <a:latin typeface="Arial"/>
                <a:cs typeface="Arial"/>
              </a:rPr>
              <a:t>род</a:t>
            </a:r>
            <a:r>
              <a:rPr sz="1300" b="1" spc="1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006FC0"/>
                </a:solidFill>
                <a:latin typeface="Arial"/>
                <a:cs typeface="Arial"/>
              </a:rPr>
              <a:t>занятий,</a:t>
            </a:r>
            <a:r>
              <a:rPr sz="1300" b="1" spc="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006FC0"/>
                </a:solidFill>
                <a:latin typeface="Arial"/>
                <a:cs typeface="Arial"/>
              </a:rPr>
              <a:t>участников</a:t>
            </a:r>
            <a:r>
              <a:rPr sz="1300" b="1" spc="5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300" b="1" spc="-5" dirty="0">
                <a:solidFill>
                  <a:srgbClr val="006FC0"/>
                </a:solidFill>
                <a:latin typeface="Arial"/>
                <a:cs typeface="Arial"/>
              </a:rPr>
              <a:t>по</a:t>
            </a:r>
            <a:r>
              <a:rPr sz="1300" b="1" spc="2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006FC0"/>
                </a:solidFill>
                <a:latin typeface="Arial"/>
                <a:cs typeface="Arial"/>
              </a:rPr>
              <a:t>совместной</a:t>
            </a:r>
            <a:r>
              <a:rPr sz="1300" b="1" spc="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006FC0"/>
                </a:solidFill>
                <a:latin typeface="Arial"/>
                <a:cs typeface="Arial"/>
              </a:rPr>
              <a:t>деятельности.</a:t>
            </a:r>
            <a:endParaRPr sz="1300">
              <a:latin typeface="Arial"/>
              <a:cs typeface="Arial"/>
            </a:endParaRPr>
          </a:p>
          <a:p>
            <a:pPr marL="286385" marR="7620" indent="-274320" algn="just">
              <a:lnSpc>
                <a:spcPct val="100000"/>
              </a:lnSpc>
              <a:spcBef>
                <a:spcPts val="5"/>
              </a:spcBef>
              <a:buClr>
                <a:srgbClr val="FD8537"/>
              </a:buClr>
              <a:buSzPct val="69230"/>
              <a:buFont typeface="Wingdings"/>
              <a:buChar char=""/>
              <a:tabLst>
                <a:tab pos="287020" algn="l"/>
              </a:tabLst>
            </a:pPr>
            <a:r>
              <a:rPr sz="1300" b="1" spc="-10" dirty="0">
                <a:latin typeface="Arial"/>
                <a:cs typeface="Arial"/>
              </a:rPr>
              <a:t>Ребенок обладает установкой положительного </a:t>
            </a:r>
            <a:r>
              <a:rPr sz="1300" b="1" spc="-5" dirty="0">
                <a:latin typeface="Arial"/>
                <a:cs typeface="Arial"/>
              </a:rPr>
              <a:t>отношения к </a:t>
            </a:r>
            <a:r>
              <a:rPr sz="1300" b="1" spc="-25" dirty="0">
                <a:latin typeface="Arial"/>
                <a:cs typeface="Arial"/>
              </a:rPr>
              <a:t>миру, </a:t>
            </a:r>
            <a:r>
              <a:rPr sz="1300" b="1" spc="-5" dirty="0">
                <a:latin typeface="Arial"/>
                <a:cs typeface="Arial"/>
              </a:rPr>
              <a:t>к </a:t>
            </a:r>
            <a:r>
              <a:rPr sz="1300" b="1" dirty="0">
                <a:latin typeface="Arial"/>
                <a:cs typeface="Arial"/>
              </a:rPr>
              <a:t>разным </a:t>
            </a:r>
            <a:r>
              <a:rPr sz="1300" b="1" spc="-5" dirty="0">
                <a:latin typeface="Arial"/>
                <a:cs typeface="Arial"/>
              </a:rPr>
              <a:t>видам </a:t>
            </a:r>
            <a:r>
              <a:rPr sz="1300" b="1" spc="-10" dirty="0">
                <a:latin typeface="Arial"/>
                <a:cs typeface="Arial"/>
              </a:rPr>
              <a:t>труда, </a:t>
            </a:r>
            <a:r>
              <a:rPr sz="1300" b="1" spc="-5" dirty="0">
                <a:latin typeface="Arial"/>
                <a:cs typeface="Arial"/>
              </a:rPr>
              <a:t>другим </a:t>
            </a:r>
            <a:r>
              <a:rPr sz="1300" b="1" dirty="0">
                <a:latin typeface="Arial"/>
                <a:cs typeface="Arial"/>
              </a:rPr>
              <a:t> </a:t>
            </a:r>
            <a:r>
              <a:rPr sz="1300" b="1" spc="-10" dirty="0">
                <a:latin typeface="Arial"/>
                <a:cs typeface="Arial"/>
              </a:rPr>
              <a:t>людям </a:t>
            </a:r>
            <a:r>
              <a:rPr sz="1300" b="1" spc="-5" dirty="0">
                <a:latin typeface="Arial"/>
                <a:cs typeface="Arial"/>
              </a:rPr>
              <a:t>и самому себе, </a:t>
            </a:r>
            <a:r>
              <a:rPr sz="1300" b="1" spc="-10" dirty="0">
                <a:latin typeface="Arial"/>
                <a:cs typeface="Arial"/>
              </a:rPr>
              <a:t>обладает </a:t>
            </a:r>
            <a:r>
              <a:rPr sz="1300" b="1" spc="-15" dirty="0">
                <a:latin typeface="Arial"/>
                <a:cs typeface="Arial"/>
              </a:rPr>
              <a:t>чувством </a:t>
            </a:r>
            <a:r>
              <a:rPr sz="1300" b="1" spc="-10" dirty="0">
                <a:latin typeface="Arial"/>
                <a:cs typeface="Arial"/>
              </a:rPr>
              <a:t>собственного достоинства; </a:t>
            </a:r>
            <a:r>
              <a:rPr sz="1300" b="1" spc="-5" dirty="0">
                <a:latin typeface="Arial"/>
                <a:cs typeface="Arial"/>
              </a:rPr>
              <a:t>активно </a:t>
            </a:r>
            <a:r>
              <a:rPr sz="1300" b="1" spc="-10" dirty="0">
                <a:latin typeface="Arial"/>
                <a:cs typeface="Arial"/>
              </a:rPr>
              <a:t>взаимодействует </a:t>
            </a:r>
            <a:r>
              <a:rPr sz="1300" b="1" spc="-5" dirty="0">
                <a:latin typeface="Arial"/>
                <a:cs typeface="Arial"/>
              </a:rPr>
              <a:t> со</a:t>
            </a:r>
            <a:r>
              <a:rPr sz="1300" b="1" spc="5" dirty="0">
                <a:latin typeface="Arial"/>
                <a:cs typeface="Arial"/>
              </a:rPr>
              <a:t> </a:t>
            </a:r>
            <a:r>
              <a:rPr sz="1300" b="1" spc="-10" dirty="0">
                <a:latin typeface="Arial"/>
                <a:cs typeface="Arial"/>
              </a:rPr>
              <a:t>сверстниками</a:t>
            </a:r>
            <a:r>
              <a:rPr sz="1300" b="1" spc="70" dirty="0">
                <a:latin typeface="Arial"/>
                <a:cs typeface="Arial"/>
              </a:rPr>
              <a:t> </a:t>
            </a:r>
            <a:r>
              <a:rPr sz="1300" b="1" spc="-5" dirty="0">
                <a:latin typeface="Arial"/>
                <a:cs typeface="Arial"/>
              </a:rPr>
              <a:t>и</a:t>
            </a:r>
            <a:r>
              <a:rPr sz="1300" b="1" spc="-10" dirty="0">
                <a:latin typeface="Arial"/>
                <a:cs typeface="Arial"/>
              </a:rPr>
              <a:t> взрослыми,</a:t>
            </a:r>
            <a:r>
              <a:rPr sz="1300" b="1" spc="50" dirty="0">
                <a:latin typeface="Arial"/>
                <a:cs typeface="Arial"/>
              </a:rPr>
              <a:t> </a:t>
            </a:r>
            <a:r>
              <a:rPr sz="1300" b="1" spc="-15" dirty="0">
                <a:latin typeface="Arial"/>
                <a:cs typeface="Arial"/>
              </a:rPr>
              <a:t>участвует</a:t>
            </a:r>
            <a:r>
              <a:rPr sz="1300" b="1" spc="70" dirty="0">
                <a:latin typeface="Arial"/>
                <a:cs typeface="Arial"/>
              </a:rPr>
              <a:t> </a:t>
            </a:r>
            <a:r>
              <a:rPr sz="1300" b="1" spc="-5" dirty="0">
                <a:latin typeface="Arial"/>
                <a:cs typeface="Arial"/>
              </a:rPr>
              <a:t>в</a:t>
            </a:r>
            <a:r>
              <a:rPr sz="1300" b="1" spc="-10" dirty="0">
                <a:latin typeface="Arial"/>
                <a:cs typeface="Arial"/>
              </a:rPr>
              <a:t> совместных</a:t>
            </a:r>
            <a:r>
              <a:rPr sz="1300" b="1" spc="45" dirty="0">
                <a:latin typeface="Arial"/>
                <a:cs typeface="Arial"/>
              </a:rPr>
              <a:t> </a:t>
            </a:r>
            <a:r>
              <a:rPr sz="1300" b="1" spc="-5" dirty="0">
                <a:latin typeface="Arial"/>
                <a:cs typeface="Arial"/>
              </a:rPr>
              <a:t>играх.</a:t>
            </a:r>
            <a:endParaRPr sz="1300">
              <a:latin typeface="Arial"/>
              <a:cs typeface="Arial"/>
            </a:endParaRPr>
          </a:p>
          <a:p>
            <a:pPr marL="286385" marR="6350" indent="-274320" algn="just">
              <a:lnSpc>
                <a:spcPct val="100000"/>
              </a:lnSpc>
              <a:buClr>
                <a:srgbClr val="FD8537"/>
              </a:buClr>
              <a:buSzPct val="69230"/>
              <a:buFont typeface="Wingdings"/>
              <a:buChar char=""/>
              <a:tabLst>
                <a:tab pos="287020" algn="l"/>
              </a:tabLst>
            </a:pPr>
            <a:r>
              <a:rPr sz="1300" b="1" spc="-5" dirty="0">
                <a:solidFill>
                  <a:srgbClr val="006FC0"/>
                </a:solidFill>
                <a:latin typeface="Arial"/>
                <a:cs typeface="Arial"/>
              </a:rPr>
              <a:t>Способен </a:t>
            </a:r>
            <a:r>
              <a:rPr sz="1300" b="1" spc="-10" dirty="0">
                <a:solidFill>
                  <a:srgbClr val="006FC0"/>
                </a:solidFill>
                <a:latin typeface="Arial"/>
                <a:cs typeface="Arial"/>
              </a:rPr>
              <a:t>договариваться,</a:t>
            </a:r>
            <a:r>
              <a:rPr sz="1300" b="1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006FC0"/>
                </a:solidFill>
                <a:latin typeface="Arial"/>
                <a:cs typeface="Arial"/>
              </a:rPr>
              <a:t>учитывать </a:t>
            </a:r>
            <a:r>
              <a:rPr sz="1300" b="1" spc="-5" dirty="0">
                <a:solidFill>
                  <a:srgbClr val="006FC0"/>
                </a:solidFill>
                <a:latin typeface="Arial"/>
                <a:cs typeface="Arial"/>
              </a:rPr>
              <a:t>интересы и </a:t>
            </a:r>
            <a:r>
              <a:rPr sz="1300" b="1" spc="-10" dirty="0">
                <a:solidFill>
                  <a:srgbClr val="006FC0"/>
                </a:solidFill>
                <a:latin typeface="Arial"/>
                <a:cs typeface="Arial"/>
              </a:rPr>
              <a:t>чувства</a:t>
            </a:r>
            <a:r>
              <a:rPr sz="1300" b="1" spc="-5" dirty="0">
                <a:solidFill>
                  <a:srgbClr val="006FC0"/>
                </a:solidFill>
                <a:latin typeface="Arial"/>
                <a:cs typeface="Arial"/>
              </a:rPr>
              <a:t> других, сопереживать</a:t>
            </a:r>
            <a:r>
              <a:rPr sz="1300" b="1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300" b="1" spc="-15" dirty="0">
                <a:solidFill>
                  <a:srgbClr val="006FC0"/>
                </a:solidFill>
                <a:latin typeface="Arial"/>
                <a:cs typeface="Arial"/>
              </a:rPr>
              <a:t>неудачам</a:t>
            </a:r>
            <a:r>
              <a:rPr sz="1300" b="1" spc="-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300" b="1" spc="-5" dirty="0">
                <a:solidFill>
                  <a:srgbClr val="006FC0"/>
                </a:solidFill>
                <a:latin typeface="Arial"/>
                <a:cs typeface="Arial"/>
              </a:rPr>
              <a:t>и </a:t>
            </a:r>
            <a:r>
              <a:rPr sz="1300" b="1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300" b="1" spc="-5" dirty="0">
                <a:solidFill>
                  <a:srgbClr val="006FC0"/>
                </a:solidFill>
                <a:latin typeface="Arial"/>
                <a:cs typeface="Arial"/>
              </a:rPr>
              <a:t>радоваться </a:t>
            </a:r>
            <a:r>
              <a:rPr sz="1300" b="1" spc="-15" dirty="0">
                <a:solidFill>
                  <a:srgbClr val="006FC0"/>
                </a:solidFill>
                <a:latin typeface="Arial"/>
                <a:cs typeface="Arial"/>
              </a:rPr>
              <a:t>успехам </a:t>
            </a:r>
            <a:r>
              <a:rPr sz="1300" b="1" spc="-5" dirty="0">
                <a:solidFill>
                  <a:srgbClr val="006FC0"/>
                </a:solidFill>
                <a:latin typeface="Arial"/>
                <a:cs typeface="Arial"/>
              </a:rPr>
              <a:t>других, адекватно </a:t>
            </a:r>
            <a:r>
              <a:rPr sz="1300" b="1" spc="-10" dirty="0">
                <a:solidFill>
                  <a:srgbClr val="006FC0"/>
                </a:solidFill>
                <a:latin typeface="Arial"/>
                <a:cs typeface="Arial"/>
              </a:rPr>
              <a:t>проявляет </a:t>
            </a:r>
            <a:r>
              <a:rPr sz="1300" b="1" spc="-5" dirty="0">
                <a:solidFill>
                  <a:srgbClr val="006FC0"/>
                </a:solidFill>
                <a:latin typeface="Arial"/>
                <a:cs typeface="Arial"/>
              </a:rPr>
              <a:t>свои </a:t>
            </a:r>
            <a:r>
              <a:rPr sz="1300" b="1" spc="-10" dirty="0">
                <a:solidFill>
                  <a:srgbClr val="006FC0"/>
                </a:solidFill>
                <a:latin typeface="Arial"/>
                <a:cs typeface="Arial"/>
              </a:rPr>
              <a:t>чувства, </a:t>
            </a:r>
            <a:r>
              <a:rPr sz="1300" b="1" spc="-5" dirty="0">
                <a:solidFill>
                  <a:srgbClr val="006FC0"/>
                </a:solidFill>
                <a:latin typeface="Arial"/>
                <a:cs typeface="Arial"/>
              </a:rPr>
              <a:t>в </a:t>
            </a:r>
            <a:r>
              <a:rPr sz="1300" b="1" spc="-15" dirty="0">
                <a:solidFill>
                  <a:srgbClr val="006FC0"/>
                </a:solidFill>
                <a:latin typeface="Arial"/>
                <a:cs typeface="Arial"/>
              </a:rPr>
              <a:t>том </a:t>
            </a:r>
            <a:r>
              <a:rPr sz="1300" b="1" spc="-5" dirty="0">
                <a:solidFill>
                  <a:srgbClr val="006FC0"/>
                </a:solidFill>
                <a:latin typeface="Arial"/>
                <a:cs typeface="Arial"/>
              </a:rPr>
              <a:t>числе </a:t>
            </a:r>
            <a:r>
              <a:rPr sz="1300" b="1" spc="-15" dirty="0">
                <a:solidFill>
                  <a:srgbClr val="006FC0"/>
                </a:solidFill>
                <a:latin typeface="Arial"/>
                <a:cs typeface="Arial"/>
              </a:rPr>
              <a:t>чувство</a:t>
            </a:r>
            <a:r>
              <a:rPr sz="1300" b="1" spc="33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300" b="1" spc="-5" dirty="0">
                <a:solidFill>
                  <a:srgbClr val="006FC0"/>
                </a:solidFill>
                <a:latin typeface="Arial"/>
                <a:cs typeface="Arial"/>
              </a:rPr>
              <a:t>веры в </a:t>
            </a:r>
            <a:r>
              <a:rPr sz="1300" b="1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006FC0"/>
                </a:solidFill>
                <a:latin typeface="Arial"/>
                <a:cs typeface="Arial"/>
              </a:rPr>
              <a:t>себя, </a:t>
            </a:r>
            <a:r>
              <a:rPr sz="1300" b="1" spc="-5" dirty="0">
                <a:solidFill>
                  <a:srgbClr val="006FC0"/>
                </a:solidFill>
                <a:latin typeface="Arial"/>
                <a:cs typeface="Arial"/>
              </a:rPr>
              <a:t>старается </a:t>
            </a:r>
            <a:r>
              <a:rPr sz="1300" b="1" dirty="0">
                <a:solidFill>
                  <a:srgbClr val="006FC0"/>
                </a:solidFill>
                <a:latin typeface="Arial"/>
                <a:cs typeface="Arial"/>
              </a:rPr>
              <a:t>разрешать </a:t>
            </a:r>
            <a:r>
              <a:rPr sz="1300" b="1" spc="-5" dirty="0">
                <a:solidFill>
                  <a:srgbClr val="006FC0"/>
                </a:solidFill>
                <a:latin typeface="Arial"/>
                <a:cs typeface="Arial"/>
              </a:rPr>
              <a:t>конфликты. </a:t>
            </a:r>
            <a:r>
              <a:rPr sz="1300" b="1" spc="-20" dirty="0">
                <a:solidFill>
                  <a:srgbClr val="006FC0"/>
                </a:solidFill>
                <a:latin typeface="Arial"/>
                <a:cs typeface="Arial"/>
              </a:rPr>
              <a:t>Умеет </a:t>
            </a:r>
            <a:r>
              <a:rPr sz="1300" b="1" dirty="0">
                <a:solidFill>
                  <a:srgbClr val="006FC0"/>
                </a:solidFill>
                <a:latin typeface="Arial"/>
                <a:cs typeface="Arial"/>
              </a:rPr>
              <a:t>выражать </a:t>
            </a:r>
            <a:r>
              <a:rPr sz="1300" b="1" spc="-5" dirty="0">
                <a:solidFill>
                  <a:srgbClr val="006FC0"/>
                </a:solidFill>
                <a:latin typeface="Arial"/>
                <a:cs typeface="Arial"/>
              </a:rPr>
              <a:t>и </a:t>
            </a:r>
            <a:r>
              <a:rPr sz="1300" b="1" spc="-10" dirty="0">
                <a:solidFill>
                  <a:srgbClr val="006FC0"/>
                </a:solidFill>
                <a:latin typeface="Arial"/>
                <a:cs typeface="Arial"/>
              </a:rPr>
              <a:t>отстаивать свою </a:t>
            </a:r>
            <a:r>
              <a:rPr sz="1300" b="1" spc="-5" dirty="0">
                <a:solidFill>
                  <a:srgbClr val="006FC0"/>
                </a:solidFill>
                <a:latin typeface="Arial"/>
                <a:cs typeface="Arial"/>
              </a:rPr>
              <a:t>позицию по </a:t>
            </a:r>
            <a:r>
              <a:rPr sz="1300" b="1" dirty="0">
                <a:solidFill>
                  <a:srgbClr val="006FC0"/>
                </a:solidFill>
                <a:latin typeface="Arial"/>
                <a:cs typeface="Arial"/>
              </a:rPr>
              <a:t>разным </a:t>
            </a:r>
            <a:r>
              <a:rPr sz="1300" b="1" spc="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006FC0"/>
                </a:solidFill>
                <a:latin typeface="Arial"/>
                <a:cs typeface="Arial"/>
              </a:rPr>
              <a:t>вопросам.</a:t>
            </a:r>
            <a:endParaRPr sz="1300">
              <a:latin typeface="Arial"/>
              <a:cs typeface="Arial"/>
            </a:endParaRPr>
          </a:p>
          <a:p>
            <a:pPr marL="286385" marR="5080" indent="-274320" algn="just">
              <a:lnSpc>
                <a:spcPct val="100000"/>
              </a:lnSpc>
              <a:buClr>
                <a:srgbClr val="FD8537"/>
              </a:buClr>
              <a:buSzPct val="69230"/>
              <a:buFont typeface="Wingdings"/>
              <a:buChar char=""/>
              <a:tabLst>
                <a:tab pos="287020" algn="l"/>
              </a:tabLst>
            </a:pPr>
            <a:r>
              <a:rPr sz="1300" b="1" spc="-5" dirty="0">
                <a:latin typeface="Arial"/>
                <a:cs typeface="Arial"/>
              </a:rPr>
              <a:t>Способен</a:t>
            </a:r>
            <a:r>
              <a:rPr sz="1300" b="1" dirty="0">
                <a:latin typeface="Arial"/>
                <a:cs typeface="Arial"/>
              </a:rPr>
              <a:t> </a:t>
            </a:r>
            <a:r>
              <a:rPr sz="1300" b="1" spc="-10" dirty="0">
                <a:latin typeface="Arial"/>
                <a:cs typeface="Arial"/>
              </a:rPr>
              <a:t>сотрудничать</a:t>
            </a:r>
            <a:r>
              <a:rPr sz="1300" b="1" spc="-5" dirty="0">
                <a:latin typeface="Arial"/>
                <a:cs typeface="Arial"/>
              </a:rPr>
              <a:t> и</a:t>
            </a:r>
            <a:r>
              <a:rPr sz="1300" b="1" dirty="0">
                <a:latin typeface="Arial"/>
                <a:cs typeface="Arial"/>
              </a:rPr>
              <a:t> </a:t>
            </a:r>
            <a:r>
              <a:rPr sz="1300" b="1" spc="-5" dirty="0">
                <a:latin typeface="Arial"/>
                <a:cs typeface="Arial"/>
              </a:rPr>
              <a:t>выполнять</a:t>
            </a:r>
            <a:r>
              <a:rPr sz="1300" b="1" dirty="0">
                <a:latin typeface="Arial"/>
                <a:cs typeface="Arial"/>
              </a:rPr>
              <a:t> </a:t>
            </a:r>
            <a:r>
              <a:rPr sz="1300" b="1" spc="-10" dirty="0">
                <a:latin typeface="Arial"/>
                <a:cs typeface="Arial"/>
              </a:rPr>
              <a:t>как</a:t>
            </a:r>
            <a:r>
              <a:rPr sz="1300" b="1" spc="-5" dirty="0">
                <a:latin typeface="Arial"/>
                <a:cs typeface="Arial"/>
              </a:rPr>
              <a:t> лидерские,</a:t>
            </a:r>
            <a:r>
              <a:rPr sz="1300" b="1" dirty="0">
                <a:latin typeface="Arial"/>
                <a:cs typeface="Arial"/>
              </a:rPr>
              <a:t> </a:t>
            </a:r>
            <a:r>
              <a:rPr sz="1300" b="1" spc="-5" dirty="0">
                <a:latin typeface="Arial"/>
                <a:cs typeface="Arial"/>
              </a:rPr>
              <a:t>так</a:t>
            </a:r>
            <a:r>
              <a:rPr sz="1300" b="1" dirty="0">
                <a:latin typeface="Arial"/>
                <a:cs typeface="Arial"/>
              </a:rPr>
              <a:t> </a:t>
            </a:r>
            <a:r>
              <a:rPr sz="1300" b="1" spc="-5" dirty="0">
                <a:latin typeface="Arial"/>
                <a:cs typeface="Arial"/>
              </a:rPr>
              <a:t>и</a:t>
            </a:r>
            <a:r>
              <a:rPr sz="1300" b="1" dirty="0">
                <a:latin typeface="Arial"/>
                <a:cs typeface="Arial"/>
              </a:rPr>
              <a:t> </a:t>
            </a:r>
            <a:r>
              <a:rPr sz="1300" b="1" spc="-5" dirty="0">
                <a:latin typeface="Arial"/>
                <a:cs typeface="Arial"/>
              </a:rPr>
              <a:t>исполнительские</a:t>
            </a:r>
            <a:r>
              <a:rPr sz="1300" b="1" dirty="0">
                <a:latin typeface="Arial"/>
                <a:cs typeface="Arial"/>
              </a:rPr>
              <a:t> </a:t>
            </a:r>
            <a:r>
              <a:rPr sz="1300" b="1" spc="-5" dirty="0">
                <a:latin typeface="Arial"/>
                <a:cs typeface="Arial"/>
              </a:rPr>
              <a:t>функции</a:t>
            </a:r>
            <a:r>
              <a:rPr sz="1300" b="1" dirty="0">
                <a:latin typeface="Arial"/>
                <a:cs typeface="Arial"/>
              </a:rPr>
              <a:t> </a:t>
            </a:r>
            <a:r>
              <a:rPr sz="1300" b="1" spc="-5" dirty="0">
                <a:latin typeface="Arial"/>
                <a:cs typeface="Arial"/>
              </a:rPr>
              <a:t>в </a:t>
            </a:r>
            <a:r>
              <a:rPr sz="1300" b="1" dirty="0">
                <a:latin typeface="Arial"/>
                <a:cs typeface="Arial"/>
              </a:rPr>
              <a:t> </a:t>
            </a:r>
            <a:r>
              <a:rPr sz="1300" b="1" spc="-10" dirty="0">
                <a:latin typeface="Arial"/>
                <a:cs typeface="Arial"/>
              </a:rPr>
              <a:t>совместной</a:t>
            </a:r>
            <a:r>
              <a:rPr sz="1300" b="1" spc="35" dirty="0">
                <a:latin typeface="Arial"/>
                <a:cs typeface="Arial"/>
              </a:rPr>
              <a:t> </a:t>
            </a:r>
            <a:r>
              <a:rPr sz="1300" b="1" spc="-10" dirty="0">
                <a:latin typeface="Arial"/>
                <a:cs typeface="Arial"/>
              </a:rPr>
              <a:t>деятельности.</a:t>
            </a:r>
            <a:endParaRPr sz="1300">
              <a:latin typeface="Arial"/>
              <a:cs typeface="Arial"/>
            </a:endParaRPr>
          </a:p>
          <a:p>
            <a:pPr marL="286385" marR="6985" indent="-274320" algn="just">
              <a:lnSpc>
                <a:spcPct val="100000"/>
              </a:lnSpc>
              <a:buClr>
                <a:srgbClr val="FD8537"/>
              </a:buClr>
              <a:buSzPct val="69230"/>
              <a:buFont typeface="Wingdings"/>
              <a:buChar char=""/>
              <a:tabLst>
                <a:tab pos="287020" algn="l"/>
              </a:tabLst>
            </a:pPr>
            <a:r>
              <a:rPr sz="1300" b="1" spc="-20" dirty="0">
                <a:solidFill>
                  <a:srgbClr val="006FC0"/>
                </a:solidFill>
                <a:latin typeface="Arial"/>
                <a:cs typeface="Arial"/>
              </a:rPr>
              <a:t>Понимает, </a:t>
            </a:r>
            <a:r>
              <a:rPr sz="1300" b="1" spc="-5" dirty="0">
                <a:solidFill>
                  <a:srgbClr val="006FC0"/>
                </a:solidFill>
                <a:latin typeface="Arial"/>
                <a:cs typeface="Arial"/>
              </a:rPr>
              <a:t>что </a:t>
            </a:r>
            <a:r>
              <a:rPr sz="1300" b="1" spc="-15" dirty="0">
                <a:solidFill>
                  <a:srgbClr val="006FC0"/>
                </a:solidFill>
                <a:latin typeface="Arial"/>
                <a:cs typeface="Arial"/>
              </a:rPr>
              <a:t>все </a:t>
            </a:r>
            <a:r>
              <a:rPr sz="1300" b="1" spc="-10" dirty="0">
                <a:solidFill>
                  <a:srgbClr val="006FC0"/>
                </a:solidFill>
                <a:latin typeface="Arial"/>
                <a:cs typeface="Arial"/>
              </a:rPr>
              <a:t>люди </a:t>
            </a:r>
            <a:r>
              <a:rPr sz="1300" b="1" dirty="0">
                <a:solidFill>
                  <a:srgbClr val="006FC0"/>
                </a:solidFill>
                <a:latin typeface="Arial"/>
                <a:cs typeface="Arial"/>
              </a:rPr>
              <a:t>равны </a:t>
            </a:r>
            <a:r>
              <a:rPr sz="1300" b="1" spc="-5" dirty="0">
                <a:solidFill>
                  <a:srgbClr val="006FC0"/>
                </a:solidFill>
                <a:latin typeface="Arial"/>
                <a:cs typeface="Arial"/>
              </a:rPr>
              <a:t>вне </a:t>
            </a:r>
            <a:r>
              <a:rPr sz="1300" b="1" spc="-10" dirty="0">
                <a:solidFill>
                  <a:srgbClr val="006FC0"/>
                </a:solidFill>
                <a:latin typeface="Arial"/>
                <a:cs typeface="Arial"/>
              </a:rPr>
              <a:t>зависимости </a:t>
            </a:r>
            <a:r>
              <a:rPr sz="1300" b="1" spc="-20" dirty="0">
                <a:solidFill>
                  <a:srgbClr val="006FC0"/>
                </a:solidFill>
                <a:latin typeface="Arial"/>
                <a:cs typeface="Arial"/>
              </a:rPr>
              <a:t>от </a:t>
            </a:r>
            <a:r>
              <a:rPr sz="1300" b="1" spc="-10" dirty="0">
                <a:solidFill>
                  <a:srgbClr val="006FC0"/>
                </a:solidFill>
                <a:latin typeface="Arial"/>
                <a:cs typeface="Arial"/>
              </a:rPr>
              <a:t>их </a:t>
            </a:r>
            <a:r>
              <a:rPr sz="1300" b="1" spc="-5" dirty="0">
                <a:solidFill>
                  <a:srgbClr val="006FC0"/>
                </a:solidFill>
                <a:latin typeface="Arial"/>
                <a:cs typeface="Arial"/>
              </a:rPr>
              <a:t>социального </a:t>
            </a:r>
            <a:r>
              <a:rPr sz="1300" b="1" spc="-10" dirty="0">
                <a:solidFill>
                  <a:srgbClr val="006FC0"/>
                </a:solidFill>
                <a:latin typeface="Arial"/>
                <a:cs typeface="Arial"/>
              </a:rPr>
              <a:t>происхождения, этнической </a:t>
            </a:r>
            <a:r>
              <a:rPr sz="1300" b="1" spc="-5" dirty="0">
                <a:solidFill>
                  <a:srgbClr val="006FC0"/>
                </a:solidFill>
                <a:latin typeface="Arial"/>
                <a:cs typeface="Arial"/>
              </a:rPr>
              <a:t> принадлежности,</a:t>
            </a:r>
            <a:r>
              <a:rPr sz="1300" b="1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300" b="1" spc="-5" dirty="0">
                <a:solidFill>
                  <a:srgbClr val="006FC0"/>
                </a:solidFill>
                <a:latin typeface="Arial"/>
                <a:cs typeface="Arial"/>
              </a:rPr>
              <a:t>религиозных</a:t>
            </a:r>
            <a:r>
              <a:rPr sz="1300" b="1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300" b="1" spc="-5" dirty="0">
                <a:solidFill>
                  <a:srgbClr val="006FC0"/>
                </a:solidFill>
                <a:latin typeface="Arial"/>
                <a:cs typeface="Arial"/>
              </a:rPr>
              <a:t>и</a:t>
            </a:r>
            <a:r>
              <a:rPr sz="1300" b="1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300" b="1" spc="-5" dirty="0">
                <a:solidFill>
                  <a:srgbClr val="006FC0"/>
                </a:solidFill>
                <a:latin typeface="Arial"/>
                <a:cs typeface="Arial"/>
              </a:rPr>
              <a:t>других</a:t>
            </a:r>
            <a:r>
              <a:rPr sz="1300" b="1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300" b="1" spc="-5" dirty="0">
                <a:solidFill>
                  <a:srgbClr val="006FC0"/>
                </a:solidFill>
                <a:latin typeface="Arial"/>
                <a:cs typeface="Arial"/>
              </a:rPr>
              <a:t>верований,</a:t>
            </a:r>
            <a:r>
              <a:rPr sz="1300" b="1" dirty="0">
                <a:solidFill>
                  <a:srgbClr val="006FC0"/>
                </a:solidFill>
                <a:latin typeface="Arial"/>
                <a:cs typeface="Arial"/>
              </a:rPr>
              <a:t> их</a:t>
            </a:r>
            <a:r>
              <a:rPr sz="1300" b="1" spc="36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006FC0"/>
                </a:solidFill>
                <a:latin typeface="Arial"/>
                <a:cs typeface="Arial"/>
              </a:rPr>
              <a:t>физических</a:t>
            </a:r>
            <a:r>
              <a:rPr sz="1300" b="1" spc="34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300" b="1" spc="-5" dirty="0">
                <a:solidFill>
                  <a:srgbClr val="006FC0"/>
                </a:solidFill>
                <a:latin typeface="Arial"/>
                <a:cs typeface="Arial"/>
              </a:rPr>
              <a:t>и</a:t>
            </a:r>
            <a:r>
              <a:rPr sz="1300" b="1" spc="35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300" b="1" spc="-5" dirty="0">
                <a:solidFill>
                  <a:srgbClr val="006FC0"/>
                </a:solidFill>
                <a:latin typeface="Arial"/>
                <a:cs typeface="Arial"/>
              </a:rPr>
              <a:t>психических </a:t>
            </a:r>
            <a:r>
              <a:rPr sz="1300" b="1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006FC0"/>
                </a:solidFill>
                <a:latin typeface="Arial"/>
                <a:cs typeface="Arial"/>
              </a:rPr>
              <a:t>особенностей.</a:t>
            </a:r>
            <a:endParaRPr sz="1300">
              <a:latin typeface="Arial"/>
              <a:cs typeface="Arial"/>
            </a:endParaRPr>
          </a:p>
          <a:p>
            <a:pPr marL="286385" marR="5080" indent="-274320" algn="just">
              <a:lnSpc>
                <a:spcPct val="100000"/>
              </a:lnSpc>
              <a:buClr>
                <a:srgbClr val="FD8537"/>
              </a:buClr>
              <a:buSzPct val="69230"/>
              <a:buFont typeface="Wingdings"/>
              <a:buChar char=""/>
              <a:tabLst>
                <a:tab pos="287020" algn="l"/>
              </a:tabLst>
            </a:pPr>
            <a:r>
              <a:rPr sz="1300" b="1" spc="-10" dirty="0">
                <a:latin typeface="Arial"/>
                <a:cs typeface="Arial"/>
              </a:rPr>
              <a:t>Проявляет </a:t>
            </a:r>
            <a:r>
              <a:rPr sz="1300" b="1" spc="-5" dirty="0">
                <a:latin typeface="Arial"/>
                <a:cs typeface="Arial"/>
              </a:rPr>
              <a:t>эмпатию </a:t>
            </a:r>
            <a:r>
              <a:rPr sz="1300" b="1" dirty="0">
                <a:latin typeface="Arial"/>
                <a:cs typeface="Arial"/>
              </a:rPr>
              <a:t>по </a:t>
            </a:r>
            <a:r>
              <a:rPr sz="1300" b="1" spc="-10" dirty="0">
                <a:latin typeface="Arial"/>
                <a:cs typeface="Arial"/>
              </a:rPr>
              <a:t>отношению </a:t>
            </a:r>
            <a:r>
              <a:rPr sz="1300" b="1" spc="-5" dirty="0">
                <a:latin typeface="Arial"/>
                <a:cs typeface="Arial"/>
              </a:rPr>
              <a:t>к другим людям, </a:t>
            </a:r>
            <a:r>
              <a:rPr sz="1300" b="1" spc="-10" dirty="0">
                <a:latin typeface="Arial"/>
                <a:cs typeface="Arial"/>
              </a:rPr>
              <a:t>готовность </a:t>
            </a:r>
            <a:r>
              <a:rPr sz="1300" b="1" dirty="0">
                <a:latin typeface="Arial"/>
                <a:cs typeface="Arial"/>
              </a:rPr>
              <a:t>прийти </a:t>
            </a:r>
            <a:r>
              <a:rPr sz="1300" b="1" spc="-5" dirty="0">
                <a:latin typeface="Arial"/>
                <a:cs typeface="Arial"/>
              </a:rPr>
              <a:t>на </a:t>
            </a:r>
            <a:r>
              <a:rPr sz="1300" b="1" spc="-10" dirty="0">
                <a:latin typeface="Arial"/>
                <a:cs typeface="Arial"/>
              </a:rPr>
              <a:t>помощь </a:t>
            </a:r>
            <a:r>
              <a:rPr sz="1300" b="1" spc="-5" dirty="0">
                <a:latin typeface="Arial"/>
                <a:cs typeface="Arial"/>
              </a:rPr>
              <a:t>тем, </a:t>
            </a:r>
            <a:r>
              <a:rPr sz="1300" b="1" spc="-10" dirty="0">
                <a:latin typeface="Arial"/>
                <a:cs typeface="Arial"/>
              </a:rPr>
              <a:t>кто </a:t>
            </a:r>
            <a:r>
              <a:rPr sz="1300" b="1" spc="-5" dirty="0">
                <a:latin typeface="Arial"/>
                <a:cs typeface="Arial"/>
              </a:rPr>
              <a:t>в </a:t>
            </a:r>
            <a:r>
              <a:rPr sz="1300" b="1" dirty="0">
                <a:latin typeface="Arial"/>
                <a:cs typeface="Arial"/>
              </a:rPr>
              <a:t> </a:t>
            </a:r>
            <a:r>
              <a:rPr sz="1300" b="1" spc="-15" dirty="0">
                <a:latin typeface="Arial"/>
                <a:cs typeface="Arial"/>
              </a:rPr>
              <a:t>этом</a:t>
            </a:r>
            <a:r>
              <a:rPr sz="1300" b="1" spc="-20" dirty="0">
                <a:latin typeface="Arial"/>
                <a:cs typeface="Arial"/>
              </a:rPr>
              <a:t> </a:t>
            </a:r>
            <a:r>
              <a:rPr sz="1300" b="1" spc="-10" dirty="0">
                <a:latin typeface="Arial"/>
                <a:cs typeface="Arial"/>
              </a:rPr>
              <a:t>нуждается.</a:t>
            </a:r>
            <a:endParaRPr sz="1300">
              <a:latin typeface="Arial"/>
              <a:cs typeface="Arial"/>
            </a:endParaRPr>
          </a:p>
          <a:p>
            <a:pPr marL="287020" indent="-274320" algn="just">
              <a:lnSpc>
                <a:spcPct val="100000"/>
              </a:lnSpc>
              <a:buClr>
                <a:srgbClr val="FD8537"/>
              </a:buClr>
              <a:buSzPct val="69230"/>
              <a:buFont typeface="Wingdings"/>
              <a:buChar char=""/>
              <a:tabLst>
                <a:tab pos="287020" algn="l"/>
              </a:tabLst>
            </a:pPr>
            <a:r>
              <a:rPr sz="1300" b="1" spc="-10" dirty="0">
                <a:solidFill>
                  <a:srgbClr val="006FC0"/>
                </a:solidFill>
                <a:latin typeface="Arial"/>
                <a:cs typeface="Arial"/>
              </a:rPr>
              <a:t>Проявляет</a:t>
            </a:r>
            <a:r>
              <a:rPr sz="1300" b="1" spc="2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006FC0"/>
                </a:solidFill>
                <a:latin typeface="Arial"/>
                <a:cs typeface="Arial"/>
              </a:rPr>
              <a:t>умение</a:t>
            </a:r>
            <a:r>
              <a:rPr sz="1300" b="1" spc="6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006FC0"/>
                </a:solidFill>
                <a:latin typeface="Arial"/>
                <a:cs typeface="Arial"/>
              </a:rPr>
              <a:t>слышать</a:t>
            </a:r>
            <a:r>
              <a:rPr sz="1300" b="1" spc="4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300" b="1" spc="-15" dirty="0">
                <a:solidFill>
                  <a:srgbClr val="006FC0"/>
                </a:solidFill>
                <a:latin typeface="Arial"/>
                <a:cs typeface="Arial"/>
              </a:rPr>
              <a:t>других</a:t>
            </a:r>
            <a:r>
              <a:rPr sz="1300" b="1" spc="5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300" b="1" spc="-5" dirty="0">
                <a:solidFill>
                  <a:srgbClr val="006FC0"/>
                </a:solidFill>
                <a:latin typeface="Arial"/>
                <a:cs typeface="Arial"/>
              </a:rPr>
              <a:t>и</a:t>
            </a:r>
            <a:r>
              <a:rPr sz="1300" b="1" spc="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006FC0"/>
                </a:solidFill>
                <a:latin typeface="Arial"/>
                <a:cs typeface="Arial"/>
              </a:rPr>
              <a:t>стремление</a:t>
            </a:r>
            <a:r>
              <a:rPr sz="1300" b="1" spc="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300" b="1" spc="-5" dirty="0">
                <a:solidFill>
                  <a:srgbClr val="006FC0"/>
                </a:solidFill>
                <a:latin typeface="Arial"/>
                <a:cs typeface="Arial"/>
              </a:rPr>
              <a:t>быть</a:t>
            </a:r>
            <a:r>
              <a:rPr sz="1300" b="1" spc="2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006FC0"/>
                </a:solidFill>
                <a:latin typeface="Arial"/>
                <a:cs typeface="Arial"/>
              </a:rPr>
              <a:t>понятым</a:t>
            </a:r>
            <a:r>
              <a:rPr sz="1300" b="1" spc="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300" b="1" spc="-15" dirty="0">
                <a:solidFill>
                  <a:srgbClr val="006FC0"/>
                </a:solidFill>
                <a:latin typeface="Arial"/>
                <a:cs typeface="Arial"/>
              </a:rPr>
              <a:t>другими.</a:t>
            </a:r>
            <a:endParaRPr sz="1300">
              <a:latin typeface="Arial"/>
              <a:cs typeface="Arial"/>
            </a:endParaRPr>
          </a:p>
          <a:p>
            <a:pPr marL="286385" marR="5080" indent="-274320" algn="just">
              <a:lnSpc>
                <a:spcPct val="100000"/>
              </a:lnSpc>
              <a:buClr>
                <a:srgbClr val="FD8537"/>
              </a:buClr>
              <a:buSzPct val="69230"/>
              <a:buFont typeface="Wingdings"/>
              <a:buChar char=""/>
              <a:tabLst>
                <a:tab pos="287020" algn="l"/>
              </a:tabLst>
            </a:pPr>
            <a:r>
              <a:rPr sz="1300" b="1" spc="-10" dirty="0">
                <a:latin typeface="Arial"/>
                <a:cs typeface="Arial"/>
              </a:rPr>
              <a:t>Ребенок обладает </a:t>
            </a:r>
            <a:r>
              <a:rPr sz="1300" b="1" dirty="0">
                <a:latin typeface="Arial"/>
                <a:cs typeface="Arial"/>
              </a:rPr>
              <a:t>развитым </a:t>
            </a:r>
            <a:r>
              <a:rPr sz="1300" b="1" spc="-5" dirty="0">
                <a:latin typeface="Arial"/>
                <a:cs typeface="Arial"/>
              </a:rPr>
              <a:t>воображением, </a:t>
            </a:r>
            <a:r>
              <a:rPr sz="1300" b="1" spc="-10" dirty="0">
                <a:latin typeface="Arial"/>
                <a:cs typeface="Arial"/>
              </a:rPr>
              <a:t>которое реализуется </a:t>
            </a:r>
            <a:r>
              <a:rPr sz="1300" b="1" spc="-5" dirty="0">
                <a:latin typeface="Arial"/>
                <a:cs typeface="Arial"/>
              </a:rPr>
              <a:t>в </a:t>
            </a:r>
            <a:r>
              <a:rPr sz="1300" b="1" dirty="0">
                <a:latin typeface="Arial"/>
                <a:cs typeface="Arial"/>
              </a:rPr>
              <a:t>разных </a:t>
            </a:r>
            <a:r>
              <a:rPr sz="1300" b="1" spc="-5" dirty="0">
                <a:latin typeface="Arial"/>
                <a:cs typeface="Arial"/>
              </a:rPr>
              <a:t>видах деятельности, </a:t>
            </a:r>
            <a:r>
              <a:rPr sz="1300" b="1" dirty="0">
                <a:latin typeface="Arial"/>
                <a:cs typeface="Arial"/>
              </a:rPr>
              <a:t> </a:t>
            </a:r>
            <a:r>
              <a:rPr sz="1300" b="1" spc="-5" dirty="0">
                <a:latin typeface="Arial"/>
                <a:cs typeface="Arial"/>
              </a:rPr>
              <a:t>и</a:t>
            </a:r>
            <a:r>
              <a:rPr sz="1300" b="1" dirty="0">
                <a:latin typeface="Arial"/>
                <a:cs typeface="Arial"/>
              </a:rPr>
              <a:t> </a:t>
            </a:r>
            <a:r>
              <a:rPr sz="1300" b="1" spc="-10" dirty="0">
                <a:latin typeface="Arial"/>
                <a:cs typeface="Arial"/>
              </a:rPr>
              <a:t>прежде</a:t>
            </a:r>
            <a:r>
              <a:rPr sz="1300" b="1" spc="-5" dirty="0">
                <a:latin typeface="Arial"/>
                <a:cs typeface="Arial"/>
              </a:rPr>
              <a:t> </a:t>
            </a:r>
            <a:r>
              <a:rPr sz="1300" b="1" spc="-15" dirty="0">
                <a:latin typeface="Arial"/>
                <a:cs typeface="Arial"/>
              </a:rPr>
              <a:t>всего</a:t>
            </a:r>
            <a:r>
              <a:rPr sz="1300" b="1" spc="-10" dirty="0">
                <a:latin typeface="Arial"/>
                <a:cs typeface="Arial"/>
              </a:rPr>
              <a:t> </a:t>
            </a:r>
            <a:r>
              <a:rPr sz="1300" b="1" spc="-5" dirty="0">
                <a:latin typeface="Arial"/>
                <a:cs typeface="Arial"/>
              </a:rPr>
              <a:t>в</a:t>
            </a:r>
            <a:r>
              <a:rPr sz="1300" b="1" dirty="0">
                <a:latin typeface="Arial"/>
                <a:cs typeface="Arial"/>
              </a:rPr>
              <a:t> </a:t>
            </a:r>
            <a:r>
              <a:rPr sz="1300" b="1" spc="-5" dirty="0">
                <a:latin typeface="Arial"/>
                <a:cs typeface="Arial"/>
              </a:rPr>
              <a:t>игре;</a:t>
            </a:r>
            <a:r>
              <a:rPr sz="1300" b="1" dirty="0">
                <a:latin typeface="Arial"/>
                <a:cs typeface="Arial"/>
              </a:rPr>
              <a:t> </a:t>
            </a:r>
            <a:r>
              <a:rPr sz="1300" b="1" spc="-10" dirty="0">
                <a:latin typeface="Arial"/>
                <a:cs typeface="Arial"/>
              </a:rPr>
              <a:t>владеет</a:t>
            </a:r>
            <a:r>
              <a:rPr sz="1300" b="1" spc="-5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разными</a:t>
            </a:r>
            <a:r>
              <a:rPr sz="1300" b="1" spc="5" dirty="0">
                <a:latin typeface="Arial"/>
                <a:cs typeface="Arial"/>
              </a:rPr>
              <a:t> </a:t>
            </a:r>
            <a:r>
              <a:rPr sz="1300" b="1" spc="-10" dirty="0">
                <a:latin typeface="Arial"/>
                <a:cs typeface="Arial"/>
              </a:rPr>
              <a:t>формами</a:t>
            </a:r>
            <a:r>
              <a:rPr sz="1300" b="1" spc="-5" dirty="0">
                <a:latin typeface="Arial"/>
                <a:cs typeface="Arial"/>
              </a:rPr>
              <a:t> и</a:t>
            </a:r>
            <a:r>
              <a:rPr sz="1300" b="1" dirty="0">
                <a:latin typeface="Arial"/>
                <a:cs typeface="Arial"/>
              </a:rPr>
              <a:t> </a:t>
            </a:r>
            <a:r>
              <a:rPr sz="1300" b="1" spc="-5" dirty="0">
                <a:latin typeface="Arial"/>
                <a:cs typeface="Arial"/>
              </a:rPr>
              <a:t>видами</a:t>
            </a:r>
            <a:r>
              <a:rPr sz="1300" b="1" dirty="0">
                <a:latin typeface="Arial"/>
                <a:cs typeface="Arial"/>
              </a:rPr>
              <a:t> </a:t>
            </a:r>
            <a:r>
              <a:rPr sz="1300" b="1" spc="-5" dirty="0">
                <a:latin typeface="Arial"/>
                <a:cs typeface="Arial"/>
              </a:rPr>
              <a:t>игры,</a:t>
            </a:r>
            <a:r>
              <a:rPr sz="1300" b="1" dirty="0">
                <a:latin typeface="Arial"/>
                <a:cs typeface="Arial"/>
              </a:rPr>
              <a:t> </a:t>
            </a:r>
            <a:r>
              <a:rPr sz="1300" b="1" spc="-5" dirty="0">
                <a:latin typeface="Arial"/>
                <a:cs typeface="Arial"/>
              </a:rPr>
              <a:t>различает</a:t>
            </a:r>
            <a:r>
              <a:rPr sz="1300" b="1" dirty="0">
                <a:latin typeface="Arial"/>
                <a:cs typeface="Arial"/>
              </a:rPr>
              <a:t> </a:t>
            </a:r>
            <a:r>
              <a:rPr sz="1300" b="1" spc="-15" dirty="0">
                <a:latin typeface="Arial"/>
                <a:cs typeface="Arial"/>
              </a:rPr>
              <a:t>условную</a:t>
            </a:r>
            <a:r>
              <a:rPr sz="1300" b="1" spc="-10" dirty="0">
                <a:latin typeface="Arial"/>
                <a:cs typeface="Arial"/>
              </a:rPr>
              <a:t> </a:t>
            </a:r>
            <a:r>
              <a:rPr sz="1300" b="1" spc="-5" dirty="0">
                <a:latin typeface="Arial"/>
                <a:cs typeface="Arial"/>
              </a:rPr>
              <a:t>и </a:t>
            </a:r>
            <a:r>
              <a:rPr sz="1300" b="1" dirty="0">
                <a:latin typeface="Arial"/>
                <a:cs typeface="Arial"/>
              </a:rPr>
              <a:t> </a:t>
            </a:r>
            <a:r>
              <a:rPr sz="1300" b="1" spc="-5" dirty="0">
                <a:latin typeface="Arial"/>
                <a:cs typeface="Arial"/>
              </a:rPr>
              <a:t>реальную</a:t>
            </a:r>
            <a:r>
              <a:rPr sz="1300" b="1" dirty="0">
                <a:latin typeface="Arial"/>
                <a:cs typeface="Arial"/>
              </a:rPr>
              <a:t> ситуации;</a:t>
            </a:r>
            <a:r>
              <a:rPr sz="1300" b="1" spc="5" dirty="0">
                <a:latin typeface="Arial"/>
                <a:cs typeface="Arial"/>
              </a:rPr>
              <a:t> </a:t>
            </a:r>
            <a:r>
              <a:rPr sz="1300" b="1" spc="-15" dirty="0">
                <a:latin typeface="Arial"/>
                <a:cs typeface="Arial"/>
              </a:rPr>
              <a:t>умеет</a:t>
            </a:r>
            <a:r>
              <a:rPr sz="1300" b="1" spc="-10" dirty="0">
                <a:latin typeface="Arial"/>
                <a:cs typeface="Arial"/>
              </a:rPr>
              <a:t> </a:t>
            </a:r>
            <a:r>
              <a:rPr sz="1300" b="1" spc="-5" dirty="0">
                <a:latin typeface="Arial"/>
                <a:cs typeface="Arial"/>
              </a:rPr>
              <a:t>подчиняться</a:t>
            </a:r>
            <a:r>
              <a:rPr sz="1300" b="1" dirty="0">
                <a:latin typeface="Arial"/>
                <a:cs typeface="Arial"/>
              </a:rPr>
              <a:t> разным</a:t>
            </a:r>
            <a:r>
              <a:rPr sz="1300" b="1" spc="5" dirty="0">
                <a:latin typeface="Arial"/>
                <a:cs typeface="Arial"/>
              </a:rPr>
              <a:t> </a:t>
            </a:r>
            <a:r>
              <a:rPr sz="1300" b="1" spc="-5" dirty="0">
                <a:latin typeface="Arial"/>
                <a:cs typeface="Arial"/>
              </a:rPr>
              <a:t>правилам</a:t>
            </a:r>
            <a:r>
              <a:rPr sz="1300" b="1" dirty="0">
                <a:latin typeface="Arial"/>
                <a:cs typeface="Arial"/>
              </a:rPr>
              <a:t> </a:t>
            </a:r>
            <a:r>
              <a:rPr sz="1300" b="1" spc="-5" dirty="0">
                <a:latin typeface="Arial"/>
                <a:cs typeface="Arial"/>
              </a:rPr>
              <a:t>и</a:t>
            </a:r>
            <a:r>
              <a:rPr sz="1300" b="1" dirty="0">
                <a:latin typeface="Arial"/>
                <a:cs typeface="Arial"/>
              </a:rPr>
              <a:t> социальным</a:t>
            </a:r>
            <a:r>
              <a:rPr sz="1300" b="1" spc="5" dirty="0">
                <a:latin typeface="Arial"/>
                <a:cs typeface="Arial"/>
              </a:rPr>
              <a:t> </a:t>
            </a:r>
            <a:r>
              <a:rPr sz="1300" b="1" spc="-10" dirty="0">
                <a:latin typeface="Arial"/>
                <a:cs typeface="Arial"/>
              </a:rPr>
              <a:t>нормам.</a:t>
            </a:r>
            <a:r>
              <a:rPr sz="1300" b="1" spc="-5" dirty="0">
                <a:latin typeface="Arial"/>
                <a:cs typeface="Arial"/>
              </a:rPr>
              <a:t> </a:t>
            </a:r>
            <a:r>
              <a:rPr sz="1300" b="1" spc="-20" dirty="0">
                <a:latin typeface="Arial"/>
                <a:cs typeface="Arial"/>
              </a:rPr>
              <a:t>Умеет </a:t>
            </a:r>
            <a:r>
              <a:rPr sz="1300" b="1" spc="-15" dirty="0">
                <a:latin typeface="Arial"/>
                <a:cs typeface="Arial"/>
              </a:rPr>
              <a:t> </a:t>
            </a:r>
            <a:r>
              <a:rPr sz="1300" b="1" spc="-10" dirty="0">
                <a:latin typeface="Arial"/>
                <a:cs typeface="Arial"/>
              </a:rPr>
              <a:t>распознавать</a:t>
            </a:r>
            <a:r>
              <a:rPr sz="1300" b="1" spc="55" dirty="0">
                <a:latin typeface="Arial"/>
                <a:cs typeface="Arial"/>
              </a:rPr>
              <a:t> </a:t>
            </a:r>
            <a:r>
              <a:rPr sz="1300" b="1" spc="-5" dirty="0">
                <a:latin typeface="Arial"/>
                <a:cs typeface="Arial"/>
              </a:rPr>
              <a:t>различные</a:t>
            </a:r>
            <a:r>
              <a:rPr sz="1300" b="1" spc="30" dirty="0">
                <a:latin typeface="Arial"/>
                <a:cs typeface="Arial"/>
              </a:rPr>
              <a:t> </a:t>
            </a:r>
            <a:r>
              <a:rPr sz="1300" b="1" spc="-10" dirty="0">
                <a:latin typeface="Arial"/>
                <a:cs typeface="Arial"/>
              </a:rPr>
              <a:t>ситуации</a:t>
            </a:r>
            <a:r>
              <a:rPr sz="1300" b="1" spc="55" dirty="0">
                <a:latin typeface="Arial"/>
                <a:cs typeface="Arial"/>
              </a:rPr>
              <a:t> </a:t>
            </a:r>
            <a:r>
              <a:rPr sz="1300" b="1" spc="-5" dirty="0">
                <a:latin typeface="Arial"/>
                <a:cs typeface="Arial"/>
              </a:rPr>
              <a:t>и</a:t>
            </a:r>
            <a:r>
              <a:rPr sz="1300" b="1" spc="5" dirty="0">
                <a:latin typeface="Arial"/>
                <a:cs typeface="Arial"/>
              </a:rPr>
              <a:t> </a:t>
            </a:r>
            <a:r>
              <a:rPr sz="1300" b="1" spc="-10" dirty="0">
                <a:latin typeface="Arial"/>
                <a:cs typeface="Arial"/>
              </a:rPr>
              <a:t>адекватно</a:t>
            </a:r>
            <a:r>
              <a:rPr sz="1300" b="1" spc="35" dirty="0">
                <a:latin typeface="Arial"/>
                <a:cs typeface="Arial"/>
              </a:rPr>
              <a:t> </a:t>
            </a:r>
            <a:r>
              <a:rPr sz="1300" b="1" spc="-5" dirty="0">
                <a:latin typeface="Arial"/>
                <a:cs typeface="Arial"/>
              </a:rPr>
              <a:t>их</a:t>
            </a:r>
            <a:r>
              <a:rPr sz="1300" b="1" spc="10" dirty="0">
                <a:latin typeface="Arial"/>
                <a:cs typeface="Arial"/>
              </a:rPr>
              <a:t> </a:t>
            </a:r>
            <a:r>
              <a:rPr sz="1300" b="1" spc="-10" dirty="0">
                <a:latin typeface="Arial"/>
                <a:cs typeface="Arial"/>
              </a:rPr>
              <a:t>оценивать.</a:t>
            </a:r>
            <a:endParaRPr sz="1300">
              <a:latin typeface="Arial"/>
              <a:cs typeface="Arial"/>
            </a:endParaRPr>
          </a:p>
          <a:p>
            <a:pPr marL="286385" marR="6985" indent="-274320" algn="just">
              <a:lnSpc>
                <a:spcPct val="100000"/>
              </a:lnSpc>
              <a:spcBef>
                <a:spcPts val="5"/>
              </a:spcBef>
              <a:buClr>
                <a:srgbClr val="FD8537"/>
              </a:buClr>
              <a:buSzPct val="69230"/>
              <a:buFont typeface="Wingdings"/>
              <a:buChar char=""/>
              <a:tabLst>
                <a:tab pos="287020" algn="l"/>
              </a:tabLst>
            </a:pPr>
            <a:r>
              <a:rPr sz="1300" b="1" spc="-10" dirty="0">
                <a:solidFill>
                  <a:srgbClr val="006FC0"/>
                </a:solidFill>
                <a:latin typeface="Arial"/>
                <a:cs typeface="Arial"/>
              </a:rPr>
              <a:t>Ребенок достаточно хорошо владеет устной речью, </a:t>
            </a:r>
            <a:r>
              <a:rPr sz="1300" b="1" spc="-15" dirty="0">
                <a:solidFill>
                  <a:srgbClr val="006FC0"/>
                </a:solidFill>
                <a:latin typeface="Arial"/>
                <a:cs typeface="Arial"/>
              </a:rPr>
              <a:t>может </a:t>
            </a:r>
            <a:r>
              <a:rPr sz="1300" b="1" dirty="0">
                <a:solidFill>
                  <a:srgbClr val="006FC0"/>
                </a:solidFill>
                <a:latin typeface="Arial"/>
                <a:cs typeface="Arial"/>
              </a:rPr>
              <a:t>выражать </a:t>
            </a:r>
            <a:r>
              <a:rPr sz="1300" b="1" spc="-10" dirty="0">
                <a:solidFill>
                  <a:srgbClr val="006FC0"/>
                </a:solidFill>
                <a:latin typeface="Arial"/>
                <a:cs typeface="Arial"/>
              </a:rPr>
              <a:t>свои </a:t>
            </a:r>
            <a:r>
              <a:rPr sz="1300" b="1" spc="-5" dirty="0">
                <a:solidFill>
                  <a:srgbClr val="006FC0"/>
                </a:solidFill>
                <a:latin typeface="Arial"/>
                <a:cs typeface="Arial"/>
              </a:rPr>
              <a:t>мысли и желания, </a:t>
            </a:r>
            <a:r>
              <a:rPr sz="1300" b="1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006FC0"/>
                </a:solidFill>
                <a:latin typeface="Arial"/>
                <a:cs typeface="Arial"/>
              </a:rPr>
              <a:t>использовать</a:t>
            </a:r>
            <a:r>
              <a:rPr sz="1300" b="1" spc="5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006FC0"/>
                </a:solidFill>
                <a:latin typeface="Arial"/>
                <a:cs typeface="Arial"/>
              </a:rPr>
              <a:t>речь</a:t>
            </a:r>
            <a:r>
              <a:rPr sz="1300" b="1" spc="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006FC0"/>
                </a:solidFill>
                <a:latin typeface="Arial"/>
                <a:cs typeface="Arial"/>
              </a:rPr>
              <a:t>для</a:t>
            </a:r>
            <a:r>
              <a:rPr sz="1300" b="1" spc="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300" b="1" spc="-5" dirty="0">
                <a:solidFill>
                  <a:srgbClr val="006FC0"/>
                </a:solidFill>
                <a:latin typeface="Arial"/>
                <a:cs typeface="Arial"/>
              </a:rPr>
              <a:t>выражения</a:t>
            </a:r>
            <a:r>
              <a:rPr sz="1300" b="1" spc="6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006FC0"/>
                </a:solidFill>
                <a:latin typeface="Arial"/>
                <a:cs typeface="Arial"/>
              </a:rPr>
              <a:t>своих</a:t>
            </a:r>
            <a:r>
              <a:rPr sz="1300" b="1" spc="6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006FC0"/>
                </a:solidFill>
                <a:latin typeface="Arial"/>
                <a:cs typeface="Arial"/>
              </a:rPr>
              <a:t>мыслей,</a:t>
            </a:r>
            <a:r>
              <a:rPr sz="1300" b="1" spc="6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006FC0"/>
                </a:solidFill>
                <a:latin typeface="Arial"/>
                <a:cs typeface="Arial"/>
              </a:rPr>
              <a:t>чувств</a:t>
            </a:r>
            <a:r>
              <a:rPr sz="1300" b="1" spc="5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300" b="1" spc="-5" dirty="0">
                <a:solidFill>
                  <a:srgbClr val="006FC0"/>
                </a:solidFill>
                <a:latin typeface="Arial"/>
                <a:cs typeface="Arial"/>
              </a:rPr>
              <a:t>и</a:t>
            </a:r>
            <a:r>
              <a:rPr sz="1300" b="1" spc="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300" b="1" spc="-5" dirty="0">
                <a:solidFill>
                  <a:srgbClr val="006FC0"/>
                </a:solidFill>
                <a:latin typeface="Arial"/>
                <a:cs typeface="Arial"/>
              </a:rPr>
              <a:t>желаний,</a:t>
            </a:r>
            <a:r>
              <a:rPr sz="1300" b="1" spc="4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300" b="1" spc="-5" dirty="0">
                <a:solidFill>
                  <a:srgbClr val="006FC0"/>
                </a:solidFill>
                <a:latin typeface="Arial"/>
                <a:cs typeface="Arial"/>
              </a:rPr>
              <a:t>построения</a:t>
            </a:r>
            <a:r>
              <a:rPr sz="1300" b="1" spc="6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300" b="1" spc="-15" dirty="0">
                <a:solidFill>
                  <a:srgbClr val="006FC0"/>
                </a:solidFill>
                <a:latin typeface="Arial"/>
                <a:cs typeface="Arial"/>
              </a:rPr>
              <a:t>речевого</a:t>
            </a:r>
            <a:endParaRPr sz="13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96011" y="5840069"/>
            <a:ext cx="6069965" cy="421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b="1" spc="-10" dirty="0">
                <a:solidFill>
                  <a:srgbClr val="006FC0"/>
                </a:solidFill>
                <a:latin typeface="Arial"/>
                <a:cs typeface="Arial"/>
              </a:rPr>
              <a:t>высказывания</a:t>
            </a:r>
            <a:r>
              <a:rPr sz="1300" b="1" spc="6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300" b="1" spc="-5" dirty="0">
                <a:solidFill>
                  <a:srgbClr val="006FC0"/>
                </a:solidFill>
                <a:latin typeface="Arial"/>
                <a:cs typeface="Arial"/>
              </a:rPr>
              <a:t>в</a:t>
            </a:r>
            <a:r>
              <a:rPr sz="1300" b="1" spc="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006FC0"/>
                </a:solidFill>
                <a:latin typeface="Arial"/>
                <a:cs typeface="Arial"/>
              </a:rPr>
              <a:t>ситуации</a:t>
            </a:r>
            <a:r>
              <a:rPr sz="1300" b="1" spc="6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006FC0"/>
                </a:solidFill>
                <a:latin typeface="Arial"/>
                <a:cs typeface="Arial"/>
              </a:rPr>
              <a:t>общения,</a:t>
            </a:r>
            <a:r>
              <a:rPr sz="1300" b="1" spc="6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300" b="1" spc="-5" dirty="0">
                <a:solidFill>
                  <a:srgbClr val="006FC0"/>
                </a:solidFill>
                <a:latin typeface="Arial"/>
                <a:cs typeface="Arial"/>
              </a:rPr>
              <a:t>выделять</a:t>
            </a:r>
            <a:r>
              <a:rPr sz="1300" b="1" spc="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300" b="1" spc="-20" dirty="0">
                <a:solidFill>
                  <a:srgbClr val="006FC0"/>
                </a:solidFill>
                <a:latin typeface="Arial"/>
                <a:cs typeface="Arial"/>
              </a:rPr>
              <a:t>звуки</a:t>
            </a:r>
            <a:r>
              <a:rPr sz="1300" b="1" spc="6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300" b="1" spc="-5" dirty="0">
                <a:solidFill>
                  <a:srgbClr val="006FC0"/>
                </a:solidFill>
                <a:latin typeface="Arial"/>
                <a:cs typeface="Arial"/>
              </a:rPr>
              <a:t>в</a:t>
            </a:r>
            <a:r>
              <a:rPr sz="1300" b="1" spc="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006FC0"/>
                </a:solidFill>
                <a:latin typeface="Arial"/>
                <a:cs typeface="Arial"/>
              </a:rPr>
              <a:t>словах,</a:t>
            </a:r>
            <a:r>
              <a:rPr sz="1300" b="1" spc="2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300" b="1" spc="-5" dirty="0">
                <a:solidFill>
                  <a:srgbClr val="006FC0"/>
                </a:solidFill>
                <a:latin typeface="Arial"/>
                <a:cs typeface="Arial"/>
              </a:rPr>
              <a:t>у</a:t>
            </a:r>
            <a:r>
              <a:rPr sz="1300" b="1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300" b="1" spc="-5" dirty="0">
                <a:solidFill>
                  <a:srgbClr val="006FC0"/>
                </a:solidFill>
                <a:latin typeface="Arial"/>
                <a:cs typeface="Arial"/>
              </a:rPr>
              <a:t>ребенка</a:t>
            </a:r>
            <a:endParaRPr sz="1300">
              <a:latin typeface="Arial"/>
              <a:cs typeface="Arial"/>
            </a:endParaRPr>
          </a:p>
          <a:p>
            <a:pPr marL="13970">
              <a:lnSpc>
                <a:spcPct val="100000"/>
              </a:lnSpc>
            </a:pPr>
            <a:r>
              <a:rPr sz="1300" b="1" spc="-15" dirty="0">
                <a:solidFill>
                  <a:srgbClr val="006FC0"/>
                </a:solidFill>
                <a:latin typeface="Arial"/>
                <a:cs typeface="Arial"/>
              </a:rPr>
              <a:t>складываются</a:t>
            </a:r>
            <a:r>
              <a:rPr sz="1300" b="1" spc="5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006FC0"/>
                </a:solidFill>
                <a:latin typeface="Arial"/>
                <a:cs typeface="Arial"/>
              </a:rPr>
              <a:t>предпосылки</a:t>
            </a:r>
            <a:r>
              <a:rPr sz="1300" b="1" spc="5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006FC0"/>
                </a:solidFill>
                <a:latin typeface="Arial"/>
                <a:cs typeface="Arial"/>
              </a:rPr>
              <a:t>грамотности.</a:t>
            </a:r>
            <a:endParaRPr sz="13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21691" y="6236614"/>
            <a:ext cx="8341995" cy="421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6385" marR="5080" indent="-274320">
              <a:lnSpc>
                <a:spcPct val="100000"/>
              </a:lnSpc>
              <a:spcBef>
                <a:spcPts val="95"/>
              </a:spcBef>
              <a:buClr>
                <a:srgbClr val="FD8537"/>
              </a:buClr>
              <a:buSzPct val="69230"/>
              <a:buFont typeface="Wingdings"/>
              <a:buChar char=""/>
              <a:tabLst>
                <a:tab pos="286385" algn="l"/>
                <a:tab pos="287020" algn="l"/>
              </a:tabLst>
            </a:pPr>
            <a:r>
              <a:rPr sz="1300" b="1" spc="-5" dirty="0">
                <a:latin typeface="Arial"/>
                <a:cs typeface="Arial"/>
              </a:rPr>
              <a:t>У</a:t>
            </a:r>
            <a:r>
              <a:rPr sz="1300" b="1" spc="260" dirty="0">
                <a:latin typeface="Arial"/>
                <a:cs typeface="Arial"/>
              </a:rPr>
              <a:t> </a:t>
            </a:r>
            <a:r>
              <a:rPr sz="1300" b="1" spc="-5" dirty="0">
                <a:latin typeface="Arial"/>
                <a:cs typeface="Arial"/>
              </a:rPr>
              <a:t>ребенка</a:t>
            </a:r>
            <a:r>
              <a:rPr sz="1300" b="1" spc="260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развита</a:t>
            </a:r>
            <a:r>
              <a:rPr sz="1300" b="1" spc="265" dirty="0">
                <a:latin typeface="Arial"/>
                <a:cs typeface="Arial"/>
              </a:rPr>
              <a:t> </a:t>
            </a:r>
            <a:r>
              <a:rPr sz="1300" b="1" spc="-5" dirty="0">
                <a:latin typeface="Arial"/>
                <a:cs typeface="Arial"/>
              </a:rPr>
              <a:t>крупная</a:t>
            </a:r>
            <a:r>
              <a:rPr sz="1300" b="1" spc="270" dirty="0">
                <a:latin typeface="Arial"/>
                <a:cs typeface="Arial"/>
              </a:rPr>
              <a:t> </a:t>
            </a:r>
            <a:r>
              <a:rPr sz="1300" b="1" spc="-5" dirty="0">
                <a:latin typeface="Arial"/>
                <a:cs typeface="Arial"/>
              </a:rPr>
              <a:t>и</a:t>
            </a:r>
            <a:r>
              <a:rPr sz="1300" b="1" spc="265" dirty="0">
                <a:latin typeface="Arial"/>
                <a:cs typeface="Arial"/>
              </a:rPr>
              <a:t> </a:t>
            </a:r>
            <a:r>
              <a:rPr sz="1300" b="1" spc="-5" dirty="0">
                <a:latin typeface="Arial"/>
                <a:cs typeface="Arial"/>
              </a:rPr>
              <a:t>мелкая</a:t>
            </a:r>
            <a:r>
              <a:rPr sz="1300" b="1" spc="254" dirty="0">
                <a:latin typeface="Arial"/>
                <a:cs typeface="Arial"/>
              </a:rPr>
              <a:t> </a:t>
            </a:r>
            <a:r>
              <a:rPr sz="1300" b="1" spc="-5" dirty="0">
                <a:latin typeface="Arial"/>
                <a:cs typeface="Arial"/>
              </a:rPr>
              <a:t>моторика;</a:t>
            </a:r>
            <a:r>
              <a:rPr sz="1300" b="1" spc="265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он</a:t>
            </a:r>
            <a:r>
              <a:rPr sz="1300" b="1" spc="265" dirty="0">
                <a:latin typeface="Arial"/>
                <a:cs typeface="Arial"/>
              </a:rPr>
              <a:t> </a:t>
            </a:r>
            <a:r>
              <a:rPr sz="1300" b="1" spc="-5" dirty="0">
                <a:latin typeface="Arial"/>
                <a:cs typeface="Arial"/>
              </a:rPr>
              <a:t>подвижен,</a:t>
            </a:r>
            <a:r>
              <a:rPr sz="1300" b="1" spc="265" dirty="0">
                <a:latin typeface="Arial"/>
                <a:cs typeface="Arial"/>
              </a:rPr>
              <a:t> </a:t>
            </a:r>
            <a:r>
              <a:rPr sz="1300" b="1" spc="-5" dirty="0">
                <a:latin typeface="Arial"/>
                <a:cs typeface="Arial"/>
              </a:rPr>
              <a:t>вынослив,</a:t>
            </a:r>
            <a:r>
              <a:rPr sz="1300" b="1" spc="265" dirty="0">
                <a:latin typeface="Arial"/>
                <a:cs typeface="Arial"/>
              </a:rPr>
              <a:t> </a:t>
            </a:r>
            <a:r>
              <a:rPr sz="1300" b="1" spc="-10" dirty="0">
                <a:latin typeface="Arial"/>
                <a:cs typeface="Arial"/>
              </a:rPr>
              <a:t>владеет</a:t>
            </a:r>
            <a:r>
              <a:rPr sz="1300" b="1" spc="270" dirty="0">
                <a:latin typeface="Arial"/>
                <a:cs typeface="Arial"/>
              </a:rPr>
              <a:t> </a:t>
            </a:r>
            <a:r>
              <a:rPr sz="1300" b="1" spc="-5" dirty="0">
                <a:latin typeface="Arial"/>
                <a:cs typeface="Arial"/>
              </a:rPr>
              <a:t>основными </a:t>
            </a:r>
            <a:r>
              <a:rPr sz="1300" b="1" spc="-345" dirty="0">
                <a:latin typeface="Arial"/>
                <a:cs typeface="Arial"/>
              </a:rPr>
              <a:t> </a:t>
            </a:r>
            <a:r>
              <a:rPr sz="1300" b="1" spc="-10" dirty="0">
                <a:latin typeface="Arial"/>
                <a:cs typeface="Arial"/>
              </a:rPr>
              <a:t>движениями,</a:t>
            </a:r>
            <a:r>
              <a:rPr sz="1300" b="1" spc="45" dirty="0">
                <a:latin typeface="Arial"/>
                <a:cs typeface="Arial"/>
              </a:rPr>
              <a:t> </a:t>
            </a:r>
            <a:r>
              <a:rPr sz="1300" b="1" spc="-15" dirty="0">
                <a:latin typeface="Arial"/>
                <a:cs typeface="Arial"/>
              </a:rPr>
              <a:t>может</a:t>
            </a:r>
            <a:r>
              <a:rPr sz="1300" b="1" dirty="0">
                <a:latin typeface="Arial"/>
                <a:cs typeface="Arial"/>
              </a:rPr>
              <a:t> </a:t>
            </a:r>
            <a:r>
              <a:rPr sz="1300" b="1" spc="-10" dirty="0">
                <a:latin typeface="Arial"/>
                <a:cs typeface="Arial"/>
              </a:rPr>
              <a:t>контролировать</a:t>
            </a:r>
            <a:r>
              <a:rPr sz="1300" b="1" spc="70" dirty="0">
                <a:latin typeface="Arial"/>
                <a:cs typeface="Arial"/>
              </a:rPr>
              <a:t> </a:t>
            </a:r>
            <a:r>
              <a:rPr sz="1300" b="1" spc="-10" dirty="0">
                <a:latin typeface="Arial"/>
                <a:cs typeface="Arial"/>
              </a:rPr>
              <a:t>свои</a:t>
            </a:r>
            <a:r>
              <a:rPr sz="1300" b="1" spc="15" dirty="0">
                <a:latin typeface="Arial"/>
                <a:cs typeface="Arial"/>
              </a:rPr>
              <a:t> </a:t>
            </a:r>
            <a:r>
              <a:rPr sz="1300" b="1" spc="-10" dirty="0">
                <a:latin typeface="Arial"/>
                <a:cs typeface="Arial"/>
              </a:rPr>
              <a:t>движения</a:t>
            </a:r>
            <a:r>
              <a:rPr sz="1300" b="1" spc="35" dirty="0">
                <a:latin typeface="Arial"/>
                <a:cs typeface="Arial"/>
              </a:rPr>
              <a:t> </a:t>
            </a:r>
            <a:r>
              <a:rPr sz="1300" b="1" spc="-5" dirty="0">
                <a:latin typeface="Arial"/>
                <a:cs typeface="Arial"/>
              </a:rPr>
              <a:t>и</a:t>
            </a:r>
            <a:r>
              <a:rPr sz="1300" b="1" spc="5" dirty="0">
                <a:latin typeface="Arial"/>
                <a:cs typeface="Arial"/>
              </a:rPr>
              <a:t> </a:t>
            </a:r>
            <a:r>
              <a:rPr sz="1300" b="1" spc="-10" dirty="0">
                <a:latin typeface="Arial"/>
                <a:cs typeface="Arial"/>
              </a:rPr>
              <a:t>управлять</a:t>
            </a:r>
            <a:r>
              <a:rPr sz="1300" b="1" spc="70" dirty="0">
                <a:latin typeface="Arial"/>
                <a:cs typeface="Arial"/>
              </a:rPr>
              <a:t> </a:t>
            </a:r>
            <a:r>
              <a:rPr sz="1300" b="1" spc="-5" dirty="0">
                <a:latin typeface="Arial"/>
                <a:cs typeface="Arial"/>
              </a:rPr>
              <a:t>ими.</a:t>
            </a:r>
            <a:endParaRPr sz="13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322691" y="5870244"/>
            <a:ext cx="22352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10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108</TotalTime>
  <Words>2209</Words>
  <Application>Microsoft Office PowerPoint</Application>
  <PresentationFormat>Экран (4:3)</PresentationFormat>
  <Paragraphs>272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31" baseType="lpstr">
      <vt:lpstr>Agency FB</vt:lpstr>
      <vt:lpstr>Arial</vt:lpstr>
      <vt:lpstr>Bodoni MT Black</vt:lpstr>
      <vt:lpstr>Georgia</vt:lpstr>
      <vt:lpstr>Microsoft Sans Serif</vt:lpstr>
      <vt:lpstr>Times New Roman</vt:lpstr>
      <vt:lpstr>Trebuchet MS</vt:lpstr>
      <vt:lpstr>Wingdings</vt:lpstr>
      <vt:lpstr>Wingdings 3</vt:lpstr>
      <vt:lpstr>Аспект</vt:lpstr>
      <vt:lpstr>Презентация PowerPoint</vt:lpstr>
      <vt:lpstr>ПОЛНОЕ НАЗВАНИЕ: ОСНОВНАЯ ОБРАЗОВАТЕЛЬНАЯ  ПРОГРАММА ДОШКОЛЬНОГО ОБРАЗОВАНИЯ  МУНИЦИПАЛЬНОГО АВТОНОМНОЕ  ДОШКОЛЬНОГО ОБРАЗОВАТЕЛЬНОГО  УЧРЕЖДЕНИЯ «ДЕТСКИЙ САД №292</vt:lpstr>
      <vt:lpstr>ЦЕЛЬ ОБРАЗОВАТЕЛЬНОЙ ПРОГРАММЫ:</vt:lpstr>
      <vt:lpstr>ЗАДАЧИ ПРОГРАММЫ:</vt:lpstr>
      <vt:lpstr>Обязательная часть ( объем не менее  60% от её общего объёма)</vt:lpstr>
      <vt:lpstr>Презентация PowerPoint</vt:lpstr>
      <vt:lpstr>СОДЕРЖАНИЕ ЦЕЛЕВОГО РАЗДЕЛА:</vt:lpstr>
      <vt:lpstr>ЦЕЛЕВЫЕ ОРИЕНТИРЫ ОБРАЗОВАНИЯ В  МЛАДЕНЧЕСКОМ И РАННЕМ ВОЗРАСТЕ:</vt:lpstr>
      <vt:lpstr>ЦЕЛЕВЫЕ ОРИЕНТИРЫ НА ЭТАПЕ ЗАВЕРШЕНИЯ ДОШКОЛЬНОГО ОБРАЗОВАНИЯ:</vt:lpstr>
      <vt:lpstr>Презентация PowerPoint</vt:lpstr>
      <vt:lpstr>СОДЕРЖАТЕЛЬНЫЙ РАЗДЕЛ:</vt:lpstr>
      <vt:lpstr>ОБРАЗОВАТЕЛЬНЫЕ ОБЛАСТИ, ОБЕСПЕЧИВАЮЩИЕ  РАЗНОСТОРОННЕЕ РАЗВИТИЕ ДЕТЕЙ ПО ФГОС ДО:</vt:lpstr>
      <vt:lpstr>ОБРАЗОВАТЕЛЬНАЯ ОБЛАСТЬ «ФИЗИЧЕСКОЕ РАЗВИТИЕ»:</vt:lpstr>
      <vt:lpstr>ОБРАЗОВАТЕЛЬНАЯ ОБЛАСТЬ «СОЦИАЛЬНО-КОММУНИКАТИВНОЕ РАЗВИТИЕ»:</vt:lpstr>
      <vt:lpstr>ОБРАЗОВАТЕЛЬНАЯ ОБЛАСТЬ «РЕЧЕВОЕ РАЗВИТИЕ»:</vt:lpstr>
      <vt:lpstr>ОБРАЗОВАТЕЛЬНАЯ ОБЛАСТЬ «ПОЗНАВАТЕЛЬНОЕ РАЗВИТИЕ»:</vt:lpstr>
      <vt:lpstr>ОБРАЗОВАТЕЛЬНАЯ ОБЛАСТЬ «ХУДОЖЕСТВЕННО-ЭСТЕТИЧЕСКОЕ РАЗВИТИЕ»:</vt:lpstr>
      <vt:lpstr>НАПРАВЛЕНИЯ ВЗАИМОДЕЙСТВИЯ С СЕМЬЯМИ ВОСПИТАННИКОВ:</vt:lpstr>
      <vt:lpstr>НАПРАВЛЕНИЯ ВАРИАТИВНОЙ ЧАСТИ  ПРОГРАММЫ:</vt:lpstr>
      <vt:lpstr>СОДЕРЖАНИЕ ОРГАНИЗАЦИОННОГО РАЗДЕЛА:</vt:lpstr>
      <vt:lpstr>КОНТАКТНАЯ ИНФОРМАЦИЯ: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МАЛЫШОК ООП ДОО</dc:title>
  <dc:creator>Оксана Миляхова</dc:creator>
  <cp:lastModifiedBy>User</cp:lastModifiedBy>
  <cp:revision>8</cp:revision>
  <dcterms:created xsi:type="dcterms:W3CDTF">2022-11-14T11:16:48Z</dcterms:created>
  <dcterms:modified xsi:type="dcterms:W3CDTF">2022-11-22T08:24:08Z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2022-05-27T00:00:00Z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2022-11-14T00:00:00Z</vt:filetime>
  </property>
</Properties>
</file>